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15119350" cy="10691813"/>
  <p:notesSz cx="9866313" cy="14295438"/>
  <p:custDataLst>
    <p:tags r:id="rId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30" userDrawn="1">
          <p15:clr>
            <a:srgbClr val="A4A3A4"/>
          </p15:clr>
        </p15:guide>
        <p15:guide id="2" pos="48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2" autoAdjust="0"/>
    <p:restoredTop sz="99766" autoAdjust="0"/>
  </p:normalViewPr>
  <p:slideViewPr>
    <p:cSldViewPr showGuides="1">
      <p:cViewPr>
        <p:scale>
          <a:sx n="100" d="100"/>
          <a:sy n="100" d="100"/>
        </p:scale>
        <p:origin x="252" y="1992"/>
      </p:cViewPr>
      <p:guideLst>
        <p:guide orient="horz" pos="3130"/>
        <p:guide pos="48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90089" y="1749827"/>
            <a:ext cx="11340536" cy="3722404"/>
          </a:xfrm>
        </p:spPr>
        <p:txBody>
          <a:bodyPr anchor="b"/>
          <a:lstStyle>
            <a:lvl1pPr algn="ctr">
              <a:defRPr sz="7015"/>
            </a:lvl1pPr>
          </a:lstStyle>
          <a:p>
            <a:pPr fontAlgn="base"/>
            <a:r>
              <a:rPr lang="zh-CN" altLang="en-US" sz="70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90089" y="5615781"/>
            <a:ext cx="11340536" cy="2581427"/>
          </a:xfrm>
        </p:spPr>
        <p:txBody>
          <a:bodyPr/>
          <a:lstStyle>
            <a:lvl1pPr marL="0" indent="0" algn="ctr">
              <a:buNone/>
              <a:defRPr sz="2805"/>
            </a:lvl1pPr>
            <a:lvl2pPr marL="534035" indent="0" algn="ctr">
              <a:buNone/>
              <a:defRPr sz="2340"/>
            </a:lvl2pPr>
            <a:lvl3pPr marL="1069340" indent="0" algn="ctr">
              <a:buNone/>
              <a:defRPr sz="2105"/>
            </a:lvl3pPr>
            <a:lvl4pPr marL="1603375" indent="0" algn="ctr">
              <a:buNone/>
              <a:defRPr sz="1875"/>
            </a:lvl4pPr>
            <a:lvl5pPr marL="2138680" indent="0" algn="ctr">
              <a:buNone/>
              <a:defRPr sz="1875"/>
            </a:lvl5pPr>
            <a:lvl6pPr marL="2673350" indent="0" algn="ctr">
              <a:buNone/>
              <a:defRPr sz="1875"/>
            </a:lvl6pPr>
            <a:lvl7pPr marL="3208020" indent="0" algn="ctr">
              <a:buNone/>
              <a:defRPr sz="1875"/>
            </a:lvl7pPr>
            <a:lvl8pPr marL="3742690" indent="0" algn="ctr">
              <a:buNone/>
              <a:defRPr sz="1875"/>
            </a:lvl8pPr>
            <a:lvl9pPr marL="4276725" indent="0" algn="ctr">
              <a:buNone/>
              <a:defRPr sz="1875"/>
            </a:lvl9pPr>
          </a:lstStyle>
          <a:p>
            <a:pPr fontAlgn="base"/>
            <a:r>
              <a:rPr lang="zh-CN" altLang="en-US" sz="2805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962519" y="428176"/>
            <a:ext cx="3402161" cy="9122859"/>
          </a:xfrm>
        </p:spPr>
        <p:txBody>
          <a:bodyPr vert="eaVert"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6036" y="428176"/>
            <a:ext cx="10009256" cy="9122859"/>
          </a:xfrm>
        </p:spPr>
        <p:txBody>
          <a:bodyPr vert="eaVert"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1674" y="2665578"/>
            <a:ext cx="13041617" cy="4447579"/>
          </a:xfrm>
        </p:spPr>
        <p:txBody>
          <a:bodyPr anchor="b"/>
          <a:lstStyle>
            <a:lvl1pPr>
              <a:defRPr sz="7015"/>
            </a:lvl1pPr>
          </a:lstStyle>
          <a:p>
            <a:pPr fontAlgn="base"/>
            <a:r>
              <a:rPr lang="zh-CN" altLang="en-US" sz="70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31674" y="7155233"/>
            <a:ext cx="13041617" cy="2338876"/>
          </a:xfrm>
        </p:spPr>
        <p:txBody>
          <a:bodyPr/>
          <a:lstStyle>
            <a:lvl1pPr marL="0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1pPr>
            <a:lvl2pPr marL="534035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2pPr>
            <a:lvl3pPr marL="106934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37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13868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267335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20802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374269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427672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280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6036" y="2494802"/>
            <a:ext cx="6668235" cy="7056233"/>
          </a:xfrm>
        </p:spPr>
        <p:txBody>
          <a:bodyPr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696444" y="2494802"/>
            <a:ext cx="6668235" cy="7056233"/>
          </a:xfrm>
        </p:spPr>
        <p:txBody>
          <a:bodyPr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519" y="569251"/>
            <a:ext cx="13041617" cy="2066628"/>
          </a:xfrm>
        </p:spPr>
        <p:txBody>
          <a:bodyPr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1856" y="2772686"/>
            <a:ext cx="6044285" cy="1284525"/>
          </a:xfrm>
        </p:spPr>
        <p:txBody>
          <a:bodyPr anchor="ctr" anchorCtr="0"/>
          <a:lstStyle>
            <a:lvl1pPr marL="0" indent="0">
              <a:buNone/>
              <a:defRPr sz="3275"/>
            </a:lvl1pPr>
            <a:lvl2pPr marL="534035" indent="0">
              <a:buNone/>
              <a:defRPr sz="2805"/>
            </a:lvl2pPr>
            <a:lvl3pPr marL="1069340" indent="0">
              <a:buNone/>
              <a:defRPr sz="2340"/>
            </a:lvl3pPr>
            <a:lvl4pPr marL="1603375" indent="0">
              <a:buNone/>
              <a:defRPr sz="2105"/>
            </a:lvl4pPr>
            <a:lvl5pPr marL="2138680" indent="0">
              <a:buNone/>
              <a:defRPr sz="2105"/>
            </a:lvl5pPr>
            <a:lvl6pPr marL="2673350" indent="0">
              <a:buNone/>
              <a:defRPr sz="2105"/>
            </a:lvl6pPr>
            <a:lvl7pPr marL="3208020" indent="0">
              <a:buNone/>
              <a:defRPr sz="2105"/>
            </a:lvl7pPr>
            <a:lvl8pPr marL="3742690" indent="0">
              <a:buNone/>
              <a:defRPr sz="2105"/>
            </a:lvl8pPr>
            <a:lvl9pPr marL="4276725" indent="0">
              <a:buNone/>
              <a:defRPr sz="2105"/>
            </a:lvl9pPr>
          </a:lstStyle>
          <a:p>
            <a:pPr lvl="0" fontAlgn="base"/>
            <a:r>
              <a:rPr lang="zh-CN" altLang="en-US" sz="32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71856" y="4155477"/>
            <a:ext cx="6044285" cy="5494558"/>
          </a:xfrm>
        </p:spPr>
        <p:txBody>
          <a:bodyPr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759956" y="2772686"/>
            <a:ext cx="6074053" cy="1284525"/>
          </a:xfrm>
        </p:spPr>
        <p:txBody>
          <a:bodyPr anchor="ctr" anchorCtr="0"/>
          <a:lstStyle>
            <a:lvl1pPr marL="0" indent="0">
              <a:buNone/>
              <a:defRPr sz="3275"/>
            </a:lvl1pPr>
            <a:lvl2pPr marL="534035" indent="0">
              <a:buNone/>
              <a:defRPr sz="2805"/>
            </a:lvl2pPr>
            <a:lvl3pPr marL="1069340" indent="0">
              <a:buNone/>
              <a:defRPr sz="2340"/>
            </a:lvl3pPr>
            <a:lvl4pPr marL="1603375" indent="0">
              <a:buNone/>
              <a:defRPr sz="2105"/>
            </a:lvl4pPr>
            <a:lvl5pPr marL="2138680" indent="0">
              <a:buNone/>
              <a:defRPr sz="2105"/>
            </a:lvl5pPr>
            <a:lvl6pPr marL="2673350" indent="0">
              <a:buNone/>
              <a:defRPr sz="2105"/>
            </a:lvl6pPr>
            <a:lvl7pPr marL="3208020" indent="0">
              <a:buNone/>
              <a:defRPr sz="2105"/>
            </a:lvl7pPr>
            <a:lvl8pPr marL="3742690" indent="0">
              <a:buNone/>
              <a:defRPr sz="2105"/>
            </a:lvl8pPr>
            <a:lvl9pPr marL="4276725" indent="0">
              <a:buNone/>
              <a:defRPr sz="2105"/>
            </a:lvl9pPr>
          </a:lstStyle>
          <a:p>
            <a:pPr lvl="0" fontAlgn="base"/>
            <a:r>
              <a:rPr lang="zh-CN" altLang="en-US" sz="32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759956" y="4155477"/>
            <a:ext cx="6074053" cy="5494558"/>
          </a:xfrm>
        </p:spPr>
        <p:txBody>
          <a:bodyPr/>
          <a:lstStyle/>
          <a:p>
            <a:pPr lvl="0" fontAlgn="base"/>
            <a:r>
              <a:rPr lang="zh-CN" altLang="en-US" sz="498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436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374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31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31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68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519" y="712801"/>
            <a:ext cx="4876824" cy="2494802"/>
          </a:xfrm>
        </p:spPr>
        <p:txBody>
          <a:bodyPr anchor="b"/>
          <a:lstStyle>
            <a:lvl1pPr>
              <a:defRPr sz="3740"/>
            </a:lvl1pPr>
          </a:lstStyle>
          <a:p>
            <a:pPr fontAlgn="base"/>
            <a:r>
              <a:rPr lang="zh-CN" altLang="en-US" sz="374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8273" y="1539451"/>
            <a:ext cx="7654862" cy="7598257"/>
          </a:xfrm>
        </p:spPr>
        <p:txBody>
          <a:bodyPr/>
          <a:lstStyle>
            <a:lvl1pPr>
              <a:defRPr sz="3740"/>
            </a:lvl1pPr>
            <a:lvl2pPr>
              <a:defRPr sz="3275"/>
            </a:lvl2pPr>
            <a:lvl3pPr>
              <a:defRPr sz="2805"/>
            </a:lvl3pPr>
            <a:lvl4pPr>
              <a:defRPr sz="2340"/>
            </a:lvl4pPr>
            <a:lvl5pPr>
              <a:defRPr sz="2340"/>
            </a:lvl5pPr>
            <a:lvl6pPr>
              <a:defRPr sz="2340"/>
            </a:lvl6pPr>
            <a:lvl7pPr>
              <a:defRPr sz="2340"/>
            </a:lvl7pPr>
            <a:lvl8pPr>
              <a:defRPr sz="2340"/>
            </a:lvl8pPr>
            <a:lvl9pPr>
              <a:defRPr sz="2340"/>
            </a:lvl9pPr>
          </a:lstStyle>
          <a:p>
            <a:pPr lvl="0" fontAlgn="base"/>
            <a:r>
              <a:rPr lang="zh-CN" altLang="en-US" sz="374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32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280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234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234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519" y="3207603"/>
            <a:ext cx="4876824" cy="5942482"/>
          </a:xfrm>
        </p:spPr>
        <p:txBody>
          <a:bodyPr/>
          <a:lstStyle>
            <a:lvl1pPr marL="0" indent="0">
              <a:buNone/>
              <a:defRPr sz="1875"/>
            </a:lvl1pPr>
            <a:lvl2pPr marL="534035" indent="0">
              <a:buNone/>
              <a:defRPr sz="1640"/>
            </a:lvl2pPr>
            <a:lvl3pPr marL="1069340" indent="0">
              <a:buNone/>
              <a:defRPr sz="1400"/>
            </a:lvl3pPr>
            <a:lvl4pPr marL="1603375" indent="0">
              <a:buNone/>
              <a:defRPr sz="1165"/>
            </a:lvl4pPr>
            <a:lvl5pPr marL="2138680" indent="0">
              <a:buNone/>
              <a:defRPr sz="1165"/>
            </a:lvl5pPr>
            <a:lvl6pPr marL="2673350" indent="0">
              <a:buNone/>
              <a:defRPr sz="1165"/>
            </a:lvl6pPr>
            <a:lvl7pPr marL="3208020" indent="0">
              <a:buNone/>
              <a:defRPr sz="1165"/>
            </a:lvl7pPr>
            <a:lvl8pPr marL="3742690" indent="0">
              <a:buNone/>
              <a:defRPr sz="1165"/>
            </a:lvl8pPr>
            <a:lvl9pPr marL="4276725" indent="0">
              <a:buNone/>
              <a:defRPr sz="1165"/>
            </a:lvl9pPr>
          </a:lstStyle>
          <a:p>
            <a:pPr lvl="0" fontAlgn="base"/>
            <a:r>
              <a:rPr lang="zh-CN" altLang="en-US" sz="18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519" y="712801"/>
            <a:ext cx="5165933" cy="2494802"/>
          </a:xfrm>
        </p:spPr>
        <p:txBody>
          <a:bodyPr anchor="b"/>
          <a:lstStyle>
            <a:lvl1pPr>
              <a:defRPr sz="3740"/>
            </a:lvl1pPr>
          </a:lstStyle>
          <a:p>
            <a:pPr fontAlgn="base"/>
            <a:r>
              <a:rPr lang="zh-CN" altLang="en-US" sz="374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28273" y="712802"/>
            <a:ext cx="7654862" cy="8424908"/>
          </a:xfrm>
        </p:spPr>
        <p:txBody>
          <a:bodyPr/>
          <a:lstStyle>
            <a:lvl1pPr marL="0" indent="0">
              <a:buNone/>
              <a:defRPr sz="3740"/>
            </a:lvl1pPr>
            <a:lvl2pPr marL="534035" indent="0">
              <a:buNone/>
              <a:defRPr sz="3275"/>
            </a:lvl2pPr>
            <a:lvl3pPr marL="1069340" indent="0">
              <a:buNone/>
              <a:defRPr sz="2805"/>
            </a:lvl3pPr>
            <a:lvl4pPr marL="1603375" indent="0">
              <a:buNone/>
              <a:defRPr sz="2340"/>
            </a:lvl4pPr>
            <a:lvl5pPr marL="2138680" indent="0">
              <a:buNone/>
              <a:defRPr sz="2340"/>
            </a:lvl5pPr>
            <a:lvl6pPr marL="2673350" indent="0">
              <a:buNone/>
              <a:defRPr sz="2340"/>
            </a:lvl6pPr>
            <a:lvl7pPr marL="3208020" indent="0">
              <a:buNone/>
              <a:defRPr sz="2340"/>
            </a:lvl7pPr>
            <a:lvl8pPr marL="3742690" indent="0">
              <a:buNone/>
              <a:defRPr sz="2340"/>
            </a:lvl8pPr>
            <a:lvl9pPr marL="4276725" indent="0">
              <a:buNone/>
              <a:defRPr sz="234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519" y="3207603"/>
            <a:ext cx="5165933" cy="5942482"/>
          </a:xfrm>
        </p:spPr>
        <p:txBody>
          <a:bodyPr/>
          <a:lstStyle>
            <a:lvl1pPr marL="0" indent="0">
              <a:buNone/>
              <a:defRPr sz="2340"/>
            </a:lvl1pPr>
            <a:lvl2pPr marL="534035" indent="0">
              <a:buNone/>
              <a:defRPr sz="2105"/>
            </a:lvl2pPr>
            <a:lvl3pPr marL="1069340" indent="0">
              <a:buNone/>
              <a:defRPr sz="1875"/>
            </a:lvl3pPr>
            <a:lvl4pPr marL="1603375" indent="0">
              <a:buNone/>
              <a:defRPr sz="1640"/>
            </a:lvl4pPr>
            <a:lvl5pPr marL="2138680" indent="0">
              <a:buNone/>
              <a:defRPr sz="1640"/>
            </a:lvl5pPr>
            <a:lvl6pPr marL="2673350" indent="0">
              <a:buNone/>
              <a:defRPr sz="1640"/>
            </a:lvl6pPr>
            <a:lvl7pPr marL="3208020" indent="0">
              <a:buNone/>
              <a:defRPr sz="1640"/>
            </a:lvl7pPr>
            <a:lvl8pPr marL="3742690" indent="0">
              <a:buNone/>
              <a:defRPr sz="1640"/>
            </a:lvl8pPr>
            <a:lvl9pPr marL="4276725" indent="0">
              <a:buNone/>
              <a:defRPr sz="1640"/>
            </a:lvl9pPr>
          </a:lstStyle>
          <a:p>
            <a:pPr lvl="0" fontAlgn="base"/>
            <a:r>
              <a:rPr lang="zh-CN" altLang="en-US" sz="234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755650" y="428625"/>
            <a:ext cx="13609638" cy="17811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fontAlgn="base"/>
            <a:r>
              <a:rPr lang="zh-CN" altLang="en-US" sz="686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755650" y="2495550"/>
            <a:ext cx="13609638" cy="70548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r>
              <a:rPr lang="zh-CN" altLang="en-US" sz="4985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z="4365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z="3740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z="3120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z="312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755650" y="9736138"/>
            <a:ext cx="3529013" cy="742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218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5165725" y="9736138"/>
            <a:ext cx="4789488" cy="742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218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10836275" y="9736138"/>
            <a:ext cx="3529013" cy="742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2180"/>
            </a:lvl1pPr>
          </a:lstStyle>
          <a:p>
            <a:pPr lvl="0" fontAlgn="base"/>
            <a:fld id="{9A0DB2DC-4C9A-4742-B13C-FB6460FD3503}" type="slidenum">
              <a:rPr lang="zh-CN" altLang="en-US" sz="218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14255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686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34035" lvl="0" indent="-5340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•"/>
        <a:defRPr sz="49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158240" lvl="1" indent="-4451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–"/>
        <a:defRPr sz="43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782445" lvl="2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•"/>
        <a:defRPr sz="37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495550" lvl="3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–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3208020" lvl="4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920490" lvl="5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632960" lvl="6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5346065" lvl="7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6059170" lvl="8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4255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13105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425575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213868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851785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356362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427672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498983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57023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 48"/>
          <p:cNvSpPr/>
          <p:nvPr/>
        </p:nvSpPr>
        <p:spPr>
          <a:xfrm>
            <a:off x="2487578" y="908715"/>
            <a:ext cx="3676368" cy="427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400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0" name="文本框 1"/>
          <p:cNvSpPr txBox="1"/>
          <p:nvPr/>
        </p:nvSpPr>
        <p:spPr>
          <a:xfrm>
            <a:off x="5162550" y="233338"/>
            <a:ext cx="4368504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</a:rPr>
              <a:t>梅州市政府投资工程建设项目审批流程图</a:t>
            </a:r>
          </a:p>
        </p:txBody>
      </p:sp>
      <p:sp>
        <p:nvSpPr>
          <p:cNvPr id="2051" name="文本框 2"/>
          <p:cNvSpPr txBox="1"/>
          <p:nvPr/>
        </p:nvSpPr>
        <p:spPr>
          <a:xfrm>
            <a:off x="4927979" y="521370"/>
            <a:ext cx="483997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1400" b="1" dirty="0" smtClean="0">
                <a:latin typeface="宋体" panose="02010600030101010101" pitchFamily="2" charset="-122"/>
              </a:rPr>
              <a:t>（适用于房屋建筑工程类</a:t>
            </a:r>
            <a:r>
              <a:rPr lang="zh-CN" altLang="en-US" sz="1400" b="1" dirty="0">
                <a:latin typeface="宋体" panose="02010600030101010101" pitchFamily="2" charset="-122"/>
              </a:rPr>
              <a:t>审批时间控制</a:t>
            </a:r>
            <a:r>
              <a:rPr lang="zh-CN" altLang="en-US" sz="1400" b="1" dirty="0" smtClean="0">
                <a:latin typeface="宋体" panose="02010600030101010101" pitchFamily="2" charset="-122"/>
              </a:rPr>
              <a:t>在</a:t>
            </a:r>
            <a:r>
              <a:rPr lang="en-US" altLang="zh-CN" sz="1400" b="1" dirty="0" smtClean="0">
                <a:latin typeface="宋体" panose="02010600030101010101" pitchFamily="2" charset="-122"/>
              </a:rPr>
              <a:t>18</a:t>
            </a:r>
            <a:r>
              <a:rPr lang="zh-CN" altLang="en-US" sz="1400" b="1" dirty="0" smtClean="0">
                <a:latin typeface="宋体" panose="02010600030101010101" pitchFamily="2" charset="-122"/>
              </a:rPr>
              <a:t>个</a:t>
            </a:r>
            <a:r>
              <a:rPr lang="zh-CN" altLang="en-US" sz="1400" b="1" dirty="0">
                <a:latin typeface="宋体" panose="02010600030101010101" pitchFamily="2" charset="-122"/>
              </a:rPr>
              <a:t>工作日以内）</a:t>
            </a:r>
          </a:p>
        </p:txBody>
      </p:sp>
      <p:sp>
        <p:nvSpPr>
          <p:cNvPr id="6" name="矩形 5"/>
          <p:cNvSpPr/>
          <p:nvPr/>
        </p:nvSpPr>
        <p:spPr>
          <a:xfrm>
            <a:off x="488950" y="905540"/>
            <a:ext cx="1998627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前期工作</a:t>
            </a:r>
          </a:p>
        </p:txBody>
      </p:sp>
      <p:sp>
        <p:nvSpPr>
          <p:cNvPr id="20" name="矩形 19"/>
          <p:cNvSpPr/>
          <p:nvPr/>
        </p:nvSpPr>
        <p:spPr>
          <a:xfrm>
            <a:off x="6164581" y="905540"/>
            <a:ext cx="2907262" cy="427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071844" y="905223"/>
            <a:ext cx="3240360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312203" y="905223"/>
            <a:ext cx="2492823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88950" y="1324322"/>
            <a:ext cx="431800" cy="235579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1400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技术审查或第三方行为</a:t>
            </a:r>
            <a:endParaRPr lang="zh-CN" altLang="en-US" sz="1400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85999" y="3680117"/>
            <a:ext cx="431800" cy="289406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1400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行政审批主线</a:t>
            </a:r>
            <a:endParaRPr lang="zh-CN" altLang="en-US" sz="1400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5999" y="6585547"/>
            <a:ext cx="431800" cy="35083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1400" strike="noStrike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行政审批辅线</a:t>
            </a:r>
            <a:endParaRPr lang="zh-CN" altLang="en-US" sz="1400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2487577" y="1336201"/>
            <a:ext cx="3175" cy="8659813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6163945" y="1332865"/>
            <a:ext cx="0" cy="7217410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12312203" y="1360835"/>
            <a:ext cx="0" cy="8648700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H="1">
            <a:off x="14801850" y="1360835"/>
            <a:ext cx="3175" cy="865822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V="1">
            <a:off x="2487577" y="10017819"/>
            <a:ext cx="12317449" cy="12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487577" y="6640462"/>
            <a:ext cx="12328055" cy="1588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9" name="文本框 43"/>
          <p:cNvSpPr txBox="1"/>
          <p:nvPr/>
        </p:nvSpPr>
        <p:spPr>
          <a:xfrm>
            <a:off x="3514725" y="1095723"/>
            <a:ext cx="1998663" cy="229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自然资源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牵头，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工作日</a:t>
            </a: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9071843" y="1360835"/>
            <a:ext cx="0" cy="7902575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1" name="文本框 50"/>
          <p:cNvSpPr txBox="1"/>
          <p:nvPr/>
        </p:nvSpPr>
        <p:spPr>
          <a:xfrm>
            <a:off x="3454400" y="881410"/>
            <a:ext cx="2162175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立项用地规划许可阶段</a:t>
            </a:r>
          </a:p>
        </p:txBody>
      </p:sp>
      <p:sp>
        <p:nvSpPr>
          <p:cNvPr id="2142" name="文本框 51"/>
          <p:cNvSpPr txBox="1"/>
          <p:nvPr/>
        </p:nvSpPr>
        <p:spPr>
          <a:xfrm>
            <a:off x="6667500" y="1106835"/>
            <a:ext cx="1998663" cy="229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自然资源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牵头，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工作日</a:t>
            </a:r>
          </a:p>
        </p:txBody>
      </p:sp>
      <p:sp>
        <p:nvSpPr>
          <p:cNvPr id="2143" name="文本框 52"/>
          <p:cNvSpPr txBox="1"/>
          <p:nvPr/>
        </p:nvSpPr>
        <p:spPr>
          <a:xfrm>
            <a:off x="6619875" y="881410"/>
            <a:ext cx="2162175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   工程建设许可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阶段</a:t>
            </a:r>
          </a:p>
        </p:txBody>
      </p:sp>
      <p:sp>
        <p:nvSpPr>
          <p:cNvPr id="2144" name="文本框 53"/>
          <p:cNvSpPr txBox="1"/>
          <p:nvPr/>
        </p:nvSpPr>
        <p:spPr>
          <a:xfrm>
            <a:off x="9875838" y="1106835"/>
            <a:ext cx="1998662" cy="2301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住建部门牵头，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工作日</a:t>
            </a:r>
          </a:p>
        </p:txBody>
      </p:sp>
      <p:sp>
        <p:nvSpPr>
          <p:cNvPr id="2145" name="文本框 54"/>
          <p:cNvSpPr txBox="1"/>
          <p:nvPr/>
        </p:nvSpPr>
        <p:spPr>
          <a:xfrm>
            <a:off x="10004425" y="881410"/>
            <a:ext cx="2160588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施工许可阶段</a:t>
            </a:r>
          </a:p>
        </p:txBody>
      </p:sp>
      <p:sp>
        <p:nvSpPr>
          <p:cNvPr id="2146" name="文本框 57"/>
          <p:cNvSpPr txBox="1"/>
          <p:nvPr/>
        </p:nvSpPr>
        <p:spPr>
          <a:xfrm>
            <a:off x="12582525" y="1130648"/>
            <a:ext cx="1998663" cy="230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住建部门牵头，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工作日</a:t>
            </a:r>
          </a:p>
        </p:txBody>
      </p:sp>
      <p:sp>
        <p:nvSpPr>
          <p:cNvPr id="2147" name="文本框 58"/>
          <p:cNvSpPr txBox="1"/>
          <p:nvPr/>
        </p:nvSpPr>
        <p:spPr>
          <a:xfrm>
            <a:off x="12731750" y="881410"/>
            <a:ext cx="2160588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竣工验收阶段</a:t>
            </a:r>
          </a:p>
        </p:txBody>
      </p:sp>
      <p:sp>
        <p:nvSpPr>
          <p:cNvPr id="82" name="矩形 81"/>
          <p:cNvSpPr/>
          <p:nvPr/>
        </p:nvSpPr>
        <p:spPr>
          <a:xfrm>
            <a:off x="2591123" y="9223491"/>
            <a:ext cx="9683460" cy="714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6292850" y="6714058"/>
            <a:ext cx="264795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74" name="文本框 83"/>
          <p:cNvSpPr txBox="1"/>
          <p:nvPr/>
        </p:nvSpPr>
        <p:spPr>
          <a:xfrm>
            <a:off x="6839595" y="6714058"/>
            <a:ext cx="1686401" cy="2143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第二阶段可并联或并行办理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事项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9143851" y="6714058"/>
            <a:ext cx="3125937" cy="24705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78" name="文本框 87"/>
          <p:cNvSpPr txBox="1"/>
          <p:nvPr/>
        </p:nvSpPr>
        <p:spPr>
          <a:xfrm>
            <a:off x="9394160" y="6714058"/>
            <a:ext cx="2647950" cy="21544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第三阶段可并联或并行办理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事项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圆角矩形 90"/>
          <p:cNvSpPr/>
          <p:nvPr/>
        </p:nvSpPr>
        <p:spPr>
          <a:xfrm>
            <a:off x="9230285" y="7578154"/>
            <a:ext cx="2938642" cy="216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市政设施建设类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审批  （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住建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部门或城管部门）</a:t>
            </a:r>
            <a:endParaRPr lang="zh-CN" altLang="en-US" sz="800" b="1" strike="noStrike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圆角矩形 94"/>
          <p:cNvSpPr/>
          <p:nvPr/>
        </p:nvSpPr>
        <p:spPr>
          <a:xfrm>
            <a:off x="6394238" y="7362904"/>
            <a:ext cx="2447925" cy="2015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87" name="文本框 95"/>
          <p:cNvSpPr txBox="1"/>
          <p:nvPr/>
        </p:nvSpPr>
        <p:spPr>
          <a:xfrm>
            <a:off x="6671171" y="7362904"/>
            <a:ext cx="1968624" cy="2143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入河排污口设置审核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（生态环境部门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grpSp>
        <p:nvGrpSpPr>
          <p:cNvPr id="2289" name="组合 100"/>
          <p:cNvGrpSpPr/>
          <p:nvPr/>
        </p:nvGrpSpPr>
        <p:grpSpPr>
          <a:xfrm>
            <a:off x="6361960" y="7650936"/>
            <a:ext cx="2490787" cy="214312"/>
            <a:chOff x="10029" y="12596"/>
            <a:chExt cx="3922" cy="337"/>
          </a:xfrm>
        </p:grpSpPr>
        <p:sp>
          <p:nvSpPr>
            <p:cNvPr id="102" name="圆角矩形 101"/>
            <p:cNvSpPr/>
            <p:nvPr/>
          </p:nvSpPr>
          <p:spPr>
            <a:xfrm>
              <a:off x="10095" y="12606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91" name="文本框 102"/>
            <p:cNvSpPr txBox="1"/>
            <p:nvPr/>
          </p:nvSpPr>
          <p:spPr>
            <a:xfrm>
              <a:off x="10029" y="12596"/>
              <a:ext cx="3841" cy="3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占用农业灌溉水源、灌排工程设施审批（水务部门）</a:t>
              </a:r>
            </a:p>
          </p:txBody>
        </p:sp>
      </p:grpSp>
      <p:grpSp>
        <p:nvGrpSpPr>
          <p:cNvPr id="2292" name="组合 103"/>
          <p:cNvGrpSpPr/>
          <p:nvPr/>
        </p:nvGrpSpPr>
        <p:grpSpPr>
          <a:xfrm>
            <a:off x="6407140" y="7938968"/>
            <a:ext cx="2489516" cy="215250"/>
            <a:chOff x="10062" y="12274"/>
            <a:chExt cx="3920" cy="341"/>
          </a:xfrm>
        </p:grpSpPr>
        <p:sp>
          <p:nvSpPr>
            <p:cNvPr id="105" name="圆角矩形 104"/>
            <p:cNvSpPr/>
            <p:nvPr/>
          </p:nvSpPr>
          <p:spPr>
            <a:xfrm>
              <a:off x="10062" y="12274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94" name="文本框 105"/>
            <p:cNvSpPr txBox="1"/>
            <p:nvPr/>
          </p:nvSpPr>
          <p:spPr>
            <a:xfrm>
              <a:off x="10141" y="12274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地名命名核准（命名业务主管部门）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96" name="组合 118"/>
          <p:cNvGrpSpPr/>
          <p:nvPr/>
        </p:nvGrpSpPr>
        <p:grpSpPr>
          <a:xfrm>
            <a:off x="3273395" y="9392591"/>
            <a:ext cx="2444743" cy="215250"/>
            <a:chOff x="10029" y="12596"/>
            <a:chExt cx="3922" cy="341"/>
          </a:xfrm>
        </p:grpSpPr>
        <p:sp>
          <p:nvSpPr>
            <p:cNvPr id="120" name="圆角矩形 119"/>
            <p:cNvSpPr/>
            <p:nvPr/>
          </p:nvSpPr>
          <p:spPr>
            <a:xfrm>
              <a:off x="10095" y="12606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98" name="文本框 120"/>
            <p:cNvSpPr txBox="1"/>
            <p:nvPr/>
          </p:nvSpPr>
          <p:spPr>
            <a:xfrm>
              <a:off x="10029" y="12596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建设项目压覆重要矿产资源审批（自然资源部门</a:t>
              </a:r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123" name="圆角矩形 122"/>
          <p:cNvSpPr/>
          <p:nvPr/>
        </p:nvSpPr>
        <p:spPr>
          <a:xfrm>
            <a:off x="6064081" y="9653742"/>
            <a:ext cx="1404143" cy="2001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01" name="文本框 123"/>
          <p:cNvSpPr txBox="1"/>
          <p:nvPr/>
        </p:nvSpPr>
        <p:spPr>
          <a:xfrm>
            <a:off x="6041606" y="9656278"/>
            <a:ext cx="1590077" cy="2152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取水许可审批（水务部门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grpSp>
        <p:nvGrpSpPr>
          <p:cNvPr id="2302" name="组合 127"/>
          <p:cNvGrpSpPr/>
          <p:nvPr/>
        </p:nvGrpSpPr>
        <p:grpSpPr>
          <a:xfrm>
            <a:off x="3314535" y="9650978"/>
            <a:ext cx="2124316" cy="215250"/>
            <a:chOff x="1376" y="12635"/>
            <a:chExt cx="4153" cy="341"/>
          </a:xfrm>
        </p:grpSpPr>
        <p:sp>
          <p:nvSpPr>
            <p:cNvPr id="129" name="圆角矩形 128"/>
            <p:cNvSpPr/>
            <p:nvPr/>
          </p:nvSpPr>
          <p:spPr>
            <a:xfrm>
              <a:off x="1376" y="12635"/>
              <a:ext cx="4153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04" name="文本框 129"/>
            <p:cNvSpPr txBox="1"/>
            <p:nvPr/>
          </p:nvSpPr>
          <p:spPr>
            <a:xfrm>
              <a:off x="1376" y="12635"/>
              <a:ext cx="4153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生产建设项目水土保持方案审批（水务部门）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591123" y="8564780"/>
            <a:ext cx="6339517" cy="619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1345565" y="1703236"/>
            <a:ext cx="796290" cy="3473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联合评审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956660" y="2455613"/>
            <a:ext cx="1438672" cy="1266728"/>
            <a:chOff x="1535" y="4002"/>
            <a:chExt cx="2314" cy="1500"/>
          </a:xfrm>
        </p:grpSpPr>
        <p:sp>
          <p:nvSpPr>
            <p:cNvPr id="18" name="圆角矩形 17"/>
            <p:cNvSpPr/>
            <p:nvPr/>
          </p:nvSpPr>
          <p:spPr>
            <a:xfrm>
              <a:off x="1535" y="4002"/>
              <a:ext cx="2314" cy="15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85"/>
            <p:cNvSpPr txBox="1"/>
            <p:nvPr/>
          </p:nvSpPr>
          <p:spPr>
            <a:xfrm>
              <a:off x="1535" y="4031"/>
              <a:ext cx="2314" cy="14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区域评估：</a:t>
              </a:r>
              <a:endPara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压覆</a:t>
              </a:r>
              <a:r>
                <a:rPr lang="zh-CN" altLang="en-US" sz="900" b="1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重要矿产资源</a:t>
              </a:r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、环境影响、节能评价、地质灾害危险性、地震安全性、气候可行性、洪水影响、水资源论证、水土保持、文物考古调查勘测、雷电灾害等。</a:t>
              </a:r>
              <a:endPara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53" name="表格 52"/>
          <p:cNvGraphicFramePr/>
          <p:nvPr/>
        </p:nvGraphicFramePr>
        <p:xfrm>
          <a:off x="3449722" y="1438496"/>
          <a:ext cx="1877705" cy="2035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0"/>
                <a:gridCol w="1637915"/>
              </a:tblGrid>
              <a:tr h="179668">
                <a:tc rowSpan="11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700" dirty="0">
                          <a:solidFill>
                            <a:schemeClr val="tx1"/>
                          </a:solidFill>
                        </a:rPr>
                        <a:t>编制评审文件</a:t>
                      </a:r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dirty="0" smtClean="0">
                          <a:solidFill>
                            <a:schemeClr val="tx1"/>
                          </a:solidFill>
                        </a:rPr>
                        <a:t>可行性研究</a:t>
                      </a:r>
                      <a:r>
                        <a:rPr lang="zh-CN" altLang="zh-CN" sz="600" dirty="0">
                          <a:solidFill>
                            <a:schemeClr val="tx1"/>
                          </a:solidFill>
                        </a:rPr>
                        <a:t>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压覆重要矿产资源评估报告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环境影响报告书（表）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固定资产投资项目节能报告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 smtClean="0">
                          <a:solidFill>
                            <a:schemeClr val="tx1"/>
                          </a:solidFill>
                        </a:rPr>
                        <a:t>地</a:t>
                      </a:r>
                      <a:r>
                        <a:rPr lang="zh-CN" altLang="en-US" sz="600" b="1" dirty="0" smtClean="0">
                          <a:solidFill>
                            <a:schemeClr val="tx1"/>
                          </a:solidFill>
                        </a:rPr>
                        <a:t>质</a:t>
                      </a:r>
                      <a:r>
                        <a:rPr lang="zh-CN" altLang="zh-CN" sz="600" b="1" dirty="0" smtClean="0">
                          <a:solidFill>
                            <a:schemeClr val="tx1"/>
                          </a:solidFill>
                        </a:rPr>
                        <a:t>灾害</a:t>
                      </a: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危险性评估报告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洪水影响评价报告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水资源论证报告书（表）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B w="6350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水土保持方案书（表）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建设项目用地预审与选址意见报告书</a:t>
                      </a:r>
                      <a:endParaRPr lang="zh-CN" altLang="zh-CN" sz="600" b="1" i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9464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社会稳定风险评估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9464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行业主管部门审查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995873" y="6777373"/>
            <a:ext cx="1407953" cy="729239"/>
            <a:chOff x="1774" y="10020"/>
            <a:chExt cx="1699" cy="1403"/>
          </a:xfrm>
          <a:noFill/>
        </p:grpSpPr>
        <p:sp>
          <p:nvSpPr>
            <p:cNvPr id="52" name="圆角矩形 51"/>
            <p:cNvSpPr/>
            <p:nvPr/>
          </p:nvSpPr>
          <p:spPr>
            <a:xfrm>
              <a:off x="1774" y="10020"/>
              <a:ext cx="1699" cy="140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en-US" altLang="zh-CN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文本框 85"/>
            <p:cNvSpPr txBox="1"/>
            <p:nvPr/>
          </p:nvSpPr>
          <p:spPr>
            <a:xfrm>
              <a:off x="1774" y="10112"/>
              <a:ext cx="1699" cy="1262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相关部门通过多规合一业务协同平台提出建设条件，以及需要开展的评估评价事项要求。</a:t>
              </a:r>
              <a:endPara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66060"/>
              </p:ext>
            </p:extLst>
          </p:nvPr>
        </p:nvGraphicFramePr>
        <p:xfrm>
          <a:off x="9647907" y="1817514"/>
          <a:ext cx="1872208" cy="106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50"/>
                <a:gridCol w="1570758"/>
              </a:tblGrid>
              <a:tr h="175277">
                <a:tc rowSpan="5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联合审图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建筑施工图设计</a:t>
                      </a:r>
                      <a:r>
                        <a:rPr lang="zh-CN" altLang="en-US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7527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消防设计文件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7527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人防设计文件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7527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技防设计文件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7527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防雷装置设计文件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5" name="矩形 44"/>
          <p:cNvSpPr/>
          <p:nvPr/>
        </p:nvSpPr>
        <p:spPr>
          <a:xfrm>
            <a:off x="6801922" y="1407638"/>
            <a:ext cx="1524396" cy="3686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供水、供电、燃气、排水、、通信等市政公用基础设施报装手续提前到开工前办理</a:t>
            </a:r>
            <a:endParaRPr lang="zh-CN" altLang="en-US" sz="7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圆角矩形 113"/>
          <p:cNvSpPr/>
          <p:nvPr/>
        </p:nvSpPr>
        <p:spPr>
          <a:xfrm>
            <a:off x="9211879" y="8461733"/>
            <a:ext cx="2953068" cy="2987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工程建设需要拆除、改动、迁移供水、排水与污水处理设施审核（供排水主管部门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115" name="圆角矩形 114"/>
          <p:cNvSpPr/>
          <p:nvPr/>
        </p:nvSpPr>
        <p:spPr>
          <a:xfrm>
            <a:off x="9215859" y="7866186"/>
            <a:ext cx="2953068" cy="2296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工程建设涉及城市绿地、树木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审批（住建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部门或城管部门）</a:t>
            </a:r>
          </a:p>
        </p:txBody>
      </p:sp>
      <p:sp>
        <p:nvSpPr>
          <p:cNvPr id="122" name="矩形 121"/>
          <p:cNvSpPr/>
          <p:nvPr/>
        </p:nvSpPr>
        <p:spPr>
          <a:xfrm>
            <a:off x="12490450" y="1408703"/>
            <a:ext cx="1524396" cy="3686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供水、供电、燃气、排水、通信等市政公用基础设施竣工验收后直接办理接入事宜</a:t>
            </a:r>
            <a:endParaRPr lang="zh-CN" altLang="en-US" sz="7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73" name="直接箭头连接符 2272"/>
          <p:cNvCxnSpPr>
            <a:stCxn id="45" idx="3"/>
            <a:endCxn id="122" idx="1"/>
          </p:cNvCxnSpPr>
          <p:nvPr/>
        </p:nvCxnSpPr>
        <p:spPr>
          <a:xfrm>
            <a:off x="8326318" y="1591987"/>
            <a:ext cx="4164132" cy="1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右箭头 146"/>
          <p:cNvSpPr/>
          <p:nvPr/>
        </p:nvSpPr>
        <p:spPr>
          <a:xfrm>
            <a:off x="5997838" y="4625504"/>
            <a:ext cx="490267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右箭头 149"/>
          <p:cNvSpPr/>
          <p:nvPr/>
        </p:nvSpPr>
        <p:spPr>
          <a:xfrm>
            <a:off x="2416139" y="4553496"/>
            <a:ext cx="273397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1" name="圆角矩形 150"/>
          <p:cNvSpPr/>
          <p:nvPr/>
        </p:nvSpPr>
        <p:spPr>
          <a:xfrm>
            <a:off x="987379" y="4122283"/>
            <a:ext cx="1424941" cy="928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政府投资计划或经市政府审定的专项规划、行动计划</a:t>
            </a:r>
            <a:r>
              <a:rPr lang="zh-CN" altLang="en-US" sz="900" b="1" strike="noStrike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、市政</a:t>
            </a:r>
            <a:r>
              <a: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府常务会议纪</a:t>
            </a:r>
            <a:r>
              <a:rPr lang="zh-CN" altLang="en-US" sz="900" b="1" strike="noStrike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要、市政府决定事项通知书等政府文</a:t>
            </a:r>
            <a:r>
              <a: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件中明确的项目</a:t>
            </a:r>
          </a:p>
        </p:txBody>
      </p:sp>
      <p:sp>
        <p:nvSpPr>
          <p:cNvPr id="152" name="右箭头 151"/>
          <p:cNvSpPr/>
          <p:nvPr/>
        </p:nvSpPr>
        <p:spPr>
          <a:xfrm>
            <a:off x="8940800" y="4625504"/>
            <a:ext cx="542290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2" name="直接箭头连接符 161"/>
          <p:cNvCxnSpPr/>
          <p:nvPr/>
        </p:nvCxnSpPr>
        <p:spPr>
          <a:xfrm flipH="1">
            <a:off x="10584011" y="2918605"/>
            <a:ext cx="2" cy="1203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95" name="文本框 117"/>
          <p:cNvSpPr txBox="1"/>
          <p:nvPr/>
        </p:nvSpPr>
        <p:spPr>
          <a:xfrm>
            <a:off x="6635750" y="9223490"/>
            <a:ext cx="2200275" cy="2143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第一、二、三阶段可并联或并行办理事项</a:t>
            </a:r>
          </a:p>
        </p:txBody>
      </p:sp>
      <p:grpSp>
        <p:nvGrpSpPr>
          <p:cNvPr id="159" name="组合 127"/>
          <p:cNvGrpSpPr/>
          <p:nvPr/>
        </p:nvGrpSpPr>
        <p:grpSpPr>
          <a:xfrm>
            <a:off x="6025404" y="9398201"/>
            <a:ext cx="2504711" cy="215250"/>
            <a:chOff x="1697" y="12635"/>
            <a:chExt cx="4216" cy="341"/>
          </a:xfrm>
        </p:grpSpPr>
        <p:sp>
          <p:nvSpPr>
            <p:cNvPr id="163" name="圆角矩形 162"/>
            <p:cNvSpPr/>
            <p:nvPr/>
          </p:nvSpPr>
          <p:spPr>
            <a:xfrm>
              <a:off x="1760" y="12647"/>
              <a:ext cx="4153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" name="文本框 129"/>
            <p:cNvSpPr txBox="1"/>
            <p:nvPr/>
          </p:nvSpPr>
          <p:spPr>
            <a:xfrm>
              <a:off x="1697" y="12635"/>
              <a:ext cx="4216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建设工程文物保护和考古许可（文化广电旅游部门）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0" name="组合 127"/>
          <p:cNvGrpSpPr/>
          <p:nvPr/>
        </p:nvGrpSpPr>
        <p:grpSpPr>
          <a:xfrm>
            <a:off x="9533579" y="9658553"/>
            <a:ext cx="2283162" cy="215249"/>
            <a:chOff x="1296" y="12623"/>
            <a:chExt cx="4316" cy="341"/>
          </a:xfrm>
        </p:grpSpPr>
        <p:sp>
          <p:nvSpPr>
            <p:cNvPr id="171" name="圆角矩形 170"/>
            <p:cNvSpPr/>
            <p:nvPr/>
          </p:nvSpPr>
          <p:spPr>
            <a:xfrm>
              <a:off x="1376" y="12635"/>
              <a:ext cx="4153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2" name="文本框 129"/>
            <p:cNvSpPr txBox="1"/>
            <p:nvPr/>
          </p:nvSpPr>
          <p:spPr>
            <a:xfrm>
              <a:off x="1296" y="12623"/>
              <a:ext cx="4316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国有建设</a:t>
              </a:r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用地使用权首次登记（自然资源部门）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3" name="组合 127"/>
          <p:cNvGrpSpPr/>
          <p:nvPr/>
        </p:nvGrpSpPr>
        <p:grpSpPr>
          <a:xfrm>
            <a:off x="9575497" y="9392787"/>
            <a:ext cx="1699494" cy="215250"/>
            <a:chOff x="1376" y="12635"/>
            <a:chExt cx="3156" cy="341"/>
          </a:xfrm>
        </p:grpSpPr>
        <p:sp>
          <p:nvSpPr>
            <p:cNvPr id="174" name="圆角矩形 173"/>
            <p:cNvSpPr/>
            <p:nvPr/>
          </p:nvSpPr>
          <p:spPr>
            <a:xfrm>
              <a:off x="1376" y="12635"/>
              <a:ext cx="307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5" name="文本框 129"/>
            <p:cNvSpPr txBox="1"/>
            <p:nvPr/>
          </p:nvSpPr>
          <p:spPr>
            <a:xfrm>
              <a:off x="1376" y="12635"/>
              <a:ext cx="3156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洪水影响评价审批（水务部门）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6" name="TextBox 3379"/>
          <p:cNvSpPr txBox="1">
            <a:spLocks noChangeArrowheads="1"/>
          </p:cNvSpPr>
          <p:nvPr/>
        </p:nvSpPr>
        <p:spPr bwMode="auto">
          <a:xfrm>
            <a:off x="11774517" y="10017819"/>
            <a:ext cx="646112" cy="277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图例：</a:t>
            </a:r>
          </a:p>
        </p:txBody>
      </p:sp>
      <p:sp>
        <p:nvSpPr>
          <p:cNvPr id="177" name="矩形 176"/>
          <p:cNvSpPr/>
          <p:nvPr/>
        </p:nvSpPr>
        <p:spPr>
          <a:xfrm>
            <a:off x="12498705" y="10067989"/>
            <a:ext cx="436563" cy="1762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8" name="TextBox 150"/>
          <p:cNvSpPr txBox="1">
            <a:spLocks noChangeArrowheads="1"/>
          </p:cNvSpPr>
          <p:nvPr/>
        </p:nvSpPr>
        <p:spPr bwMode="auto">
          <a:xfrm>
            <a:off x="12274583" y="10208048"/>
            <a:ext cx="925203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基本建设流程政府审批事项</a:t>
            </a:r>
          </a:p>
        </p:txBody>
      </p:sp>
      <p:sp>
        <p:nvSpPr>
          <p:cNvPr id="179" name="矩形 178"/>
          <p:cNvSpPr/>
          <p:nvPr/>
        </p:nvSpPr>
        <p:spPr>
          <a:xfrm>
            <a:off x="13453745" y="10073387"/>
            <a:ext cx="438150" cy="176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0" name="TextBox 152"/>
          <p:cNvSpPr txBox="1">
            <a:spLocks noChangeArrowheads="1"/>
          </p:cNvSpPr>
          <p:nvPr/>
        </p:nvSpPr>
        <p:spPr bwMode="auto">
          <a:xfrm>
            <a:off x="13260705" y="10288652"/>
            <a:ext cx="876346" cy="2308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按需审批事项</a:t>
            </a:r>
          </a:p>
        </p:txBody>
      </p:sp>
      <p:sp>
        <p:nvSpPr>
          <p:cNvPr id="181" name="矩形 180"/>
          <p:cNvSpPr/>
          <p:nvPr/>
        </p:nvSpPr>
        <p:spPr>
          <a:xfrm>
            <a:off x="14306596" y="10067989"/>
            <a:ext cx="438150" cy="1762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2" name="TextBox 154"/>
          <p:cNvSpPr txBox="1">
            <a:spLocks noChangeArrowheads="1"/>
          </p:cNvSpPr>
          <p:nvPr/>
        </p:nvSpPr>
        <p:spPr bwMode="auto">
          <a:xfrm>
            <a:off x="14203409" y="10287064"/>
            <a:ext cx="644525" cy="230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900">
                <a:latin typeface="微软雅黑" panose="020B0503020204020204" pitchFamily="34" charset="-122"/>
                <a:ea typeface="微软雅黑" panose="020B0503020204020204" pitchFamily="34" charset="-122"/>
              </a:rPr>
              <a:t>企业事项</a:t>
            </a:r>
          </a:p>
        </p:txBody>
      </p:sp>
      <p:cxnSp>
        <p:nvCxnSpPr>
          <p:cNvPr id="168" name="直接箭头连接符 167"/>
          <p:cNvCxnSpPr/>
          <p:nvPr/>
        </p:nvCxnSpPr>
        <p:spPr>
          <a:xfrm>
            <a:off x="1691357" y="3729772"/>
            <a:ext cx="8493" cy="392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直接箭头连接符 182"/>
          <p:cNvCxnSpPr/>
          <p:nvPr/>
        </p:nvCxnSpPr>
        <p:spPr>
          <a:xfrm flipH="1" flipV="1">
            <a:off x="1742442" y="5052570"/>
            <a:ext cx="1268" cy="1733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5" name="矩形 184"/>
          <p:cNvSpPr/>
          <p:nvPr/>
        </p:nvSpPr>
        <p:spPr>
          <a:xfrm>
            <a:off x="13248813" y="206509"/>
            <a:ext cx="1727027" cy="426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zh-CN" altLang="en-US" sz="11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政府投资房屋</a:t>
            </a:r>
            <a:r>
              <a:rPr lang="zh-CN" altLang="en-US" sz="11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建筑工程类</a:t>
            </a:r>
            <a:endParaRPr lang="en-US" altLang="zh-CN" sz="11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2611041" y="8760460"/>
            <a:ext cx="1765652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4613428" y="8746172"/>
            <a:ext cx="2514199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85"/>
          <p:cNvSpPr txBox="1"/>
          <p:nvPr/>
        </p:nvSpPr>
        <p:spPr>
          <a:xfrm>
            <a:off x="4597535" y="8764270"/>
            <a:ext cx="260210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修建跨越、穿越航道建筑物审批、修建临河、临湖建筑审批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（航道部门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43" name="圆角矩形 42"/>
          <p:cNvSpPr/>
          <p:nvPr/>
        </p:nvSpPr>
        <p:spPr>
          <a:xfrm>
            <a:off x="7327900" y="8750300"/>
            <a:ext cx="1402715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85"/>
          <p:cNvSpPr txBox="1"/>
          <p:nvPr/>
        </p:nvSpPr>
        <p:spPr>
          <a:xfrm>
            <a:off x="7365365" y="8752205"/>
            <a:ext cx="135636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宗教活动场所内改建或新建建筑物审批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（民宗部门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47" name="文本框 85"/>
          <p:cNvSpPr txBox="1"/>
          <p:nvPr/>
        </p:nvSpPr>
        <p:spPr>
          <a:xfrm>
            <a:off x="2591122" y="8762365"/>
            <a:ext cx="1734639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国有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建设用地供地审核（自然资源部门）</a:t>
            </a:r>
          </a:p>
        </p:txBody>
      </p:sp>
      <p:sp>
        <p:nvSpPr>
          <p:cNvPr id="51" name="文本框 83"/>
          <p:cNvSpPr txBox="1"/>
          <p:nvPr/>
        </p:nvSpPr>
        <p:spPr>
          <a:xfrm>
            <a:off x="5087620" y="8548400"/>
            <a:ext cx="2476500" cy="2139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第一、二阶段可并联或并行办理事项</a:t>
            </a:r>
          </a:p>
        </p:txBody>
      </p:sp>
      <p:graphicFrame>
        <p:nvGraphicFramePr>
          <p:cNvPr id="166" name="表格 165"/>
          <p:cNvGraphicFramePr/>
          <p:nvPr>
            <p:extLst>
              <p:ext uri="{D42A27DB-BD31-4B8C-83A1-F6EECF244321}">
                <p14:modId xmlns:p14="http://schemas.microsoft.com/office/powerpoint/2010/main" val="3937533678"/>
              </p:ext>
            </p:extLst>
          </p:nvPr>
        </p:nvGraphicFramePr>
        <p:xfrm>
          <a:off x="12507009" y="7024950"/>
          <a:ext cx="2109450" cy="94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258"/>
                <a:gridCol w="1728192"/>
              </a:tblGrid>
              <a:tr h="463764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7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相关行业主管部门</a:t>
                      </a:r>
                    </a:p>
                  </a:txBody>
                  <a:tcPr marL="91525" marR="91525" marT="45688" marB="45688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按需统一办理城镇排水与污水处理设施竣工验收备案、燃气设施建设工程竣工验收、国家安全事项竣工验收</a:t>
                      </a:r>
                      <a:r>
                        <a:rPr lang="zh-CN" altLang="zh-CN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、</a:t>
                      </a:r>
                      <a:r>
                        <a:rPr lang="zh-CN" altLang="en-US" sz="7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cs typeface="+mn-cs"/>
                          <a:sym typeface="+mn-ea"/>
                        </a:rPr>
                        <a:t>光纤到户通信设施工程竣工验收备案</a:t>
                      </a:r>
                      <a:r>
                        <a:rPr lang="zh-CN" altLang="en-US" sz="700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、环保设施验收、电梯验收、园林绿化工程验收、气象部门防雷装置竣工验收、生产建设项目水土保持设施验收备案等专项验收备案事项。</a:t>
                      </a:r>
                      <a:endParaRPr lang="zh-CN" altLang="zh-CN" sz="7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525" marR="91525" marT="45688" marB="45688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7" name="文本框 87"/>
          <p:cNvSpPr txBox="1"/>
          <p:nvPr/>
        </p:nvSpPr>
        <p:spPr>
          <a:xfrm>
            <a:off x="12551186" y="6822162"/>
            <a:ext cx="1993265" cy="2154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800" b="1" dirty="0">
                <a:latin typeface="Arial" panose="020B0604020202020204" pitchFamily="34" charset="0"/>
              </a:rPr>
              <a:t>第四阶段可并联或并行办理</a:t>
            </a:r>
            <a:r>
              <a:rPr lang="zh-CN" altLang="en-US" sz="800" b="1" dirty="0" smtClean="0">
                <a:latin typeface="Arial" panose="020B0604020202020204" pitchFamily="34" charset="0"/>
              </a:rPr>
              <a:t>事项</a:t>
            </a:r>
            <a:endParaRPr lang="en-US" altLang="zh-CN" sz="800" b="1" dirty="0">
              <a:latin typeface="Arial" panose="020B0604020202020204" pitchFamily="34" charset="0"/>
            </a:endParaRPr>
          </a:p>
        </p:txBody>
      </p:sp>
      <p:graphicFrame>
        <p:nvGraphicFramePr>
          <p:cNvPr id="195" name="表格 194"/>
          <p:cNvGraphicFramePr/>
          <p:nvPr>
            <p:extLst>
              <p:ext uri="{D42A27DB-BD31-4B8C-83A1-F6EECF244321}">
                <p14:modId xmlns:p14="http://schemas.microsoft.com/office/powerpoint/2010/main" val="1103772771"/>
              </p:ext>
            </p:extLst>
          </p:nvPr>
        </p:nvGraphicFramePr>
        <p:xfrm>
          <a:off x="12536487" y="4265786"/>
          <a:ext cx="2079972" cy="206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499520"/>
                <a:gridCol w="1292420"/>
              </a:tblGrid>
              <a:tr h="241201">
                <a:tc gridSpan="3"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并联审批</a:t>
                      </a:r>
                      <a:r>
                        <a:rPr lang="en-US" altLang="zh-CN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个工作日</a:t>
                      </a:r>
                    </a:p>
                  </a:txBody>
                  <a:tcPr marL="91509" marR="91509" marT="45747" marB="4574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47" marB="4574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cs typeface="+mn-cs"/>
                        <a:sym typeface="+mn-ea"/>
                      </a:endParaRPr>
                    </a:p>
                  </a:txBody>
                  <a:tcPr marL="91509" marR="91509" marT="45747" marB="4574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411440">
                <a:tc rowSpan="5"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联合验收（备案）</a:t>
                      </a:r>
                    </a:p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47" marB="4574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自然资源部门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47" marB="4574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</a:rPr>
                        <a:t>规划条件核实（含土地检查核验）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cs typeface="+mn-cs"/>
                        <a:sym typeface="+mn-ea"/>
                      </a:endParaRPr>
                    </a:p>
                  </a:txBody>
                  <a:tcPr marL="91509" marR="91509" marT="45747" marB="4574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304385">
                <a:tc v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544" marB="4554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住建</a:t>
                      </a:r>
                      <a:endParaRPr lang="en-US" altLang="zh-CN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部门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544" marB="455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cs typeface="+mn-cs"/>
                        </a:rPr>
                        <a:t>建设工程消防验收或备案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cs typeface="+mn-cs"/>
                        <a:sym typeface="+mn-ea"/>
                      </a:endParaRPr>
                    </a:p>
                  </a:txBody>
                  <a:tcPr marL="91509" marR="91509" marT="45544" marB="455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304699">
                <a:tc vMerge="1"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01" marB="45701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人防备案</a:t>
                      </a: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部门</a:t>
                      </a: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</a:rPr>
                        <a:t>结建式人民防空工程竣工验收备案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cs typeface="+mn-cs"/>
                        <a:sym typeface="+mn-ea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11348">
                <a:tc v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01" marB="45701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城建档案部门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</a:rPr>
                        <a:t>建设工程城建档案验收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cs typeface="+mn-cs"/>
                        <a:sym typeface="+mn-ea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8982">
                <a:tc v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509" marR="91509" marT="45701" marB="45701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住建</a:t>
                      </a:r>
                      <a:endParaRPr lang="en-US" altLang="zh-CN" sz="800" b="1" i="0" u="none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部门</a:t>
                      </a: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工程竣工联合验收意见书、工程竣工验收备案</a:t>
                      </a:r>
                      <a:endParaRPr lang="zh-CN" sz="8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97" name="右箭头 196"/>
          <p:cNvSpPr/>
          <p:nvPr/>
        </p:nvSpPr>
        <p:spPr>
          <a:xfrm>
            <a:off x="11774517" y="4641379"/>
            <a:ext cx="747683" cy="34448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aphicFrame>
        <p:nvGraphicFramePr>
          <p:cNvPr id="201" name="表格 200"/>
          <p:cNvGraphicFramePr/>
          <p:nvPr>
            <p:extLst>
              <p:ext uri="{D42A27DB-BD31-4B8C-83A1-F6EECF244321}">
                <p14:modId xmlns:p14="http://schemas.microsoft.com/office/powerpoint/2010/main" val="2780206384"/>
              </p:ext>
            </p:extLst>
          </p:nvPr>
        </p:nvGraphicFramePr>
        <p:xfrm>
          <a:off x="12528227" y="1889522"/>
          <a:ext cx="1533525" cy="228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06"/>
                <a:gridCol w="1295419"/>
              </a:tblGrid>
              <a:tr h="197888">
                <a:tc rowSpan="11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建设单位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组织</a:t>
                      </a:r>
                      <a:r>
                        <a:rPr lang="zh-CN" altLang="en-US" sz="7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验收（按需）</a:t>
                      </a:r>
                      <a:endParaRPr lang="zh-CN" altLang="en-US" sz="7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工程质量竣工验收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工程消防竣工验收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人民防空工程竣工验收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环保验收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水土保持设施验收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30474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光纤到户通讯配套竣工验收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委托联合</a:t>
                      </a: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测绘</a:t>
                      </a:r>
                      <a:endParaRPr lang="zh-CN" altLang="en-US" sz="7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规划条件核实测量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人防测量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不动产测绘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pSp>
        <p:nvGrpSpPr>
          <p:cNvPr id="141" name="组合 103"/>
          <p:cNvGrpSpPr/>
          <p:nvPr/>
        </p:nvGrpSpPr>
        <p:grpSpPr>
          <a:xfrm>
            <a:off x="6402705" y="8227000"/>
            <a:ext cx="2489516" cy="215250"/>
            <a:chOff x="10062" y="12274"/>
            <a:chExt cx="3920" cy="341"/>
          </a:xfrm>
        </p:grpSpPr>
        <p:sp>
          <p:nvSpPr>
            <p:cNvPr id="142" name="圆角矩形 141"/>
            <p:cNvSpPr/>
            <p:nvPr/>
          </p:nvSpPr>
          <p:spPr>
            <a:xfrm>
              <a:off x="10062" y="12274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" name="文本框 105"/>
            <p:cNvSpPr txBox="1"/>
            <p:nvPr/>
          </p:nvSpPr>
          <p:spPr>
            <a:xfrm>
              <a:off x="10141" y="12274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涉及国</a:t>
              </a:r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家安全事项的建设项目审批（国安部门）</a:t>
              </a:r>
            </a:p>
          </p:txBody>
        </p:sp>
      </p:grpSp>
      <p:sp>
        <p:nvSpPr>
          <p:cNvPr id="144" name="文本框 87"/>
          <p:cNvSpPr txBox="1"/>
          <p:nvPr/>
        </p:nvSpPr>
        <p:spPr>
          <a:xfrm>
            <a:off x="12357525" y="8010202"/>
            <a:ext cx="2474958" cy="20928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700" dirty="0">
                <a:latin typeface="+mn-ea"/>
                <a:ea typeface="+mn-ea"/>
                <a:cs typeface="+mn-ea"/>
                <a:sym typeface="+mn-ea"/>
              </a:rPr>
              <a:t>备注 ：</a:t>
            </a:r>
            <a:endParaRPr lang="en-US" altLang="zh-CN" sz="700" dirty="0">
              <a:latin typeface="+mn-ea"/>
              <a:ea typeface="+mn-ea"/>
              <a:cs typeface="+mn-ea"/>
            </a:endParaRPr>
          </a:p>
          <a:p>
            <a:pPr>
              <a:defRPr/>
            </a:pPr>
            <a:r>
              <a:rPr lang="en-US" altLang="zh-CN" sz="700" dirty="0">
                <a:latin typeface="+mn-ea"/>
                <a:ea typeface="+mn-ea"/>
                <a:cs typeface="+mn-ea"/>
                <a:sym typeface="+mn-ea"/>
              </a:rPr>
              <a:t>1.本流程图适用于</a:t>
            </a:r>
            <a:r>
              <a:rPr lang="zh-CN" altLang="en-US" sz="700" dirty="0">
                <a:latin typeface="+mn-ea"/>
                <a:ea typeface="+mn-ea"/>
                <a:cs typeface="+mn-ea"/>
              </a:rPr>
              <a:t>政府投资房屋建筑工程建设项目不包括特殊工程和交通、水利、能源等领域的重大工程</a:t>
            </a:r>
            <a:r>
              <a:rPr lang="en-US" altLang="zh-CN" sz="700" dirty="0" err="1">
                <a:latin typeface="+mn-ea"/>
                <a:ea typeface="+mn-ea"/>
                <a:cs typeface="+mn-ea"/>
                <a:sym typeface="+mn-ea"/>
              </a:rPr>
              <a:t>建设项目，交通、水利、能源等领域的专业工程建设项目审批流程图另行制定</a:t>
            </a:r>
            <a:r>
              <a:rPr lang="en-US" altLang="zh-CN" sz="700" dirty="0">
                <a:latin typeface="+mn-ea"/>
                <a:ea typeface="+mn-ea"/>
                <a:cs typeface="+mn-ea"/>
                <a:sym typeface="+mn-ea"/>
              </a:rPr>
              <a:t>；</a:t>
            </a:r>
            <a:endParaRPr lang="en-US" altLang="zh-CN" sz="700" dirty="0">
              <a:latin typeface="+mn-ea"/>
              <a:ea typeface="+mn-ea"/>
              <a:cs typeface="+mn-ea"/>
            </a:endParaRPr>
          </a:p>
          <a:p>
            <a:pPr>
              <a:defRPr/>
            </a:pPr>
            <a:r>
              <a:rPr lang="en-US" altLang="zh-CN" sz="700" dirty="0">
                <a:latin typeface="+mn-ea"/>
                <a:ea typeface="+mn-ea"/>
                <a:cs typeface="+mn-ea"/>
                <a:sym typeface="+mn-ea"/>
              </a:rPr>
              <a:t>2.</a:t>
            </a:r>
            <a:r>
              <a:rPr lang="zh-CN" altLang="en-US" sz="700" dirty="0">
                <a:latin typeface="+mn-ea"/>
                <a:ea typeface="+mn-ea"/>
                <a:cs typeface="+mn-ea"/>
                <a:sym typeface="+mn-ea"/>
              </a:rPr>
              <a:t>本</a:t>
            </a:r>
            <a:r>
              <a:rPr lang="en-US" altLang="zh-CN" sz="700" dirty="0" err="1">
                <a:latin typeface="+mn-ea"/>
                <a:ea typeface="+mn-ea"/>
                <a:cs typeface="+mn-ea"/>
                <a:sym typeface="+mn-ea"/>
              </a:rPr>
              <a:t>流程图包括工程建设项目审批主要事项，未涵盖所有事项</a:t>
            </a:r>
            <a:r>
              <a:rPr lang="zh-CN" altLang="en-US" sz="700" dirty="0"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zh-CN" altLang="en-US" sz="700" dirty="0">
                <a:latin typeface="+mn-ea"/>
                <a:ea typeface="+mn-ea"/>
              </a:rPr>
              <a:t>流程图时间只统计政府部门</a:t>
            </a:r>
            <a:r>
              <a:rPr lang="zh-CN" altLang="en-US" sz="700" dirty="0" smtClean="0">
                <a:latin typeface="+mn-ea"/>
                <a:ea typeface="+mn-ea"/>
              </a:rPr>
              <a:t>组织审批时间，</a:t>
            </a:r>
            <a:r>
              <a:rPr lang="zh-CN" altLang="en-US" sz="700" dirty="0">
                <a:latin typeface="+mn-ea"/>
                <a:ea typeface="+mn-ea"/>
              </a:rPr>
              <a:t>委托或购买服务的技术审查</a:t>
            </a:r>
            <a:r>
              <a:rPr lang="zh-CN" altLang="en-US" sz="700">
                <a:latin typeface="+mn-ea"/>
                <a:ea typeface="+mn-ea"/>
              </a:rPr>
              <a:t>时间</a:t>
            </a:r>
            <a:r>
              <a:rPr lang="zh-CN" altLang="en-US" sz="700" smtClean="0">
                <a:latin typeface="+mn-ea"/>
                <a:ea typeface="+mn-ea"/>
              </a:rPr>
              <a:t>、公</a:t>
            </a:r>
            <a:r>
              <a:rPr lang="zh-CN" altLang="en-US" sz="700" dirty="0">
                <a:latin typeface="+mn-ea"/>
                <a:ea typeface="+mn-ea"/>
              </a:rPr>
              <a:t>示时间、</a:t>
            </a:r>
            <a:r>
              <a:rPr lang="zh-CN" altLang="zh-CN" sz="700" dirty="0">
                <a:latin typeface="+mn-ea"/>
                <a:ea typeface="+mn-ea"/>
              </a:rPr>
              <a:t>专家评审、听证及市城乡规划</a:t>
            </a:r>
            <a:r>
              <a:rPr lang="zh-CN" altLang="zh-CN" sz="700" dirty="0" smtClean="0">
                <a:latin typeface="+mn-ea"/>
                <a:ea typeface="+mn-ea"/>
              </a:rPr>
              <a:t>委员会</a:t>
            </a:r>
            <a:r>
              <a:rPr lang="zh-CN" altLang="en-US" sz="700" dirty="0" smtClean="0">
                <a:latin typeface="+mn-ea"/>
                <a:ea typeface="+mn-ea"/>
              </a:rPr>
              <a:t>等</a:t>
            </a:r>
            <a:r>
              <a:rPr lang="zh-CN" altLang="zh-CN" sz="700" dirty="0" smtClean="0">
                <a:latin typeface="+mn-ea"/>
                <a:ea typeface="+mn-ea"/>
              </a:rPr>
              <a:t>特殊</a:t>
            </a:r>
            <a:r>
              <a:rPr lang="zh-CN" altLang="zh-CN" sz="700" dirty="0">
                <a:latin typeface="+mn-ea"/>
                <a:ea typeface="+mn-ea"/>
              </a:rPr>
              <a:t>审核时间</a:t>
            </a:r>
            <a:r>
              <a:rPr lang="zh-CN" altLang="en-US" sz="700" dirty="0">
                <a:latin typeface="+mn-ea"/>
                <a:ea typeface="+mn-ea"/>
              </a:rPr>
              <a:t>及建设单位准备材料时间不计入用时。</a:t>
            </a:r>
            <a:endParaRPr lang="en-US" altLang="zh-CN" sz="70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zh-CN" sz="700" dirty="0">
                <a:latin typeface="+mn-ea"/>
                <a:ea typeface="+mn-ea"/>
              </a:rPr>
              <a:t>3.</a:t>
            </a:r>
            <a:r>
              <a:rPr lang="zh-CN" altLang="en-US" sz="700" dirty="0">
                <a:latin typeface="+mn-ea"/>
                <a:ea typeface="+mn-ea"/>
              </a:rPr>
              <a:t>建设单位在开工前，自行完成《固定资产投资项目节能审查》</a:t>
            </a:r>
            <a:r>
              <a:rPr lang="zh-CN" altLang="en-US" sz="700" dirty="0" smtClean="0">
                <a:latin typeface="+mn-ea"/>
                <a:ea typeface="+mn-ea"/>
              </a:rPr>
              <a:t>、《建设项目环境影响评价文件》 </a:t>
            </a:r>
            <a:r>
              <a:rPr lang="zh-CN" altLang="en-US" sz="700" dirty="0">
                <a:latin typeface="+mn-ea"/>
                <a:ea typeface="+mn-ea"/>
              </a:rPr>
              <a:t>、《国有建设用地使用权登记》、水土保持、防洪等手续，不影响基本报建流程推进。</a:t>
            </a:r>
          </a:p>
          <a:p>
            <a:pPr>
              <a:defRPr/>
            </a:pPr>
            <a:r>
              <a:rPr lang="en-US" altLang="zh-CN" sz="700" dirty="0" smtClean="0">
                <a:latin typeface="+mn-ea"/>
                <a:sym typeface="+mn-ea"/>
              </a:rPr>
              <a:t>4.</a:t>
            </a:r>
            <a:r>
              <a:rPr lang="zh-CN" altLang="en-US" sz="700" dirty="0"/>
              <a:t>本流程图的</a:t>
            </a:r>
            <a:r>
              <a:rPr lang="zh-CN" altLang="zh-CN" sz="700" dirty="0"/>
              <a:t>国有建设用地供地审核是指核发国有建设用地批准书</a:t>
            </a:r>
            <a:r>
              <a:rPr lang="zh-CN" altLang="en-US" sz="700" dirty="0" smtClean="0"/>
              <a:t>。                                                                        </a:t>
            </a:r>
            <a:r>
              <a:rPr lang="en-US" altLang="zh-CN" sz="700" dirty="0" smtClean="0">
                <a:latin typeface="+mn-ea"/>
                <a:ea typeface="+mn-ea"/>
                <a:cs typeface="+mn-ea"/>
                <a:sym typeface="+mn-ea"/>
              </a:rPr>
              <a:t>5.</a:t>
            </a:r>
            <a:r>
              <a:rPr lang="en-US" altLang="zh-CN" sz="700" dirty="0">
                <a:latin typeface="+mn-ea"/>
                <a:ea typeface="+mn-ea"/>
                <a:cs typeface="+mn-ea"/>
                <a:sym typeface="+mn-ea"/>
              </a:rPr>
              <a:t>部分事项非法定前后置关系，可参考本流程办理。 </a:t>
            </a:r>
            <a:endParaRPr lang="zh-CN" altLang="en-US" sz="700" dirty="0"/>
          </a:p>
          <a:p>
            <a:pPr>
              <a:defRPr/>
            </a:pPr>
            <a:endParaRPr lang="zh-CN" altLang="en-US" sz="700" b="1" dirty="0">
              <a:latin typeface="+mn-ea"/>
              <a:ea typeface="+mn-ea"/>
            </a:endParaRPr>
          </a:p>
        </p:txBody>
      </p:sp>
      <p:graphicFrame>
        <p:nvGraphicFramePr>
          <p:cNvPr id="165" name="表格 164"/>
          <p:cNvGraphicFramePr/>
          <p:nvPr>
            <p:extLst>
              <p:ext uri="{D42A27DB-BD31-4B8C-83A1-F6EECF244321}">
                <p14:modId xmlns:p14="http://schemas.microsoft.com/office/powerpoint/2010/main" val="1416132057"/>
              </p:ext>
            </p:extLst>
          </p:nvPr>
        </p:nvGraphicFramePr>
        <p:xfrm>
          <a:off x="4607347" y="4146672"/>
          <a:ext cx="1360963" cy="141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51"/>
                <a:gridCol w="792088"/>
                <a:gridCol w="216024"/>
              </a:tblGrid>
              <a:tr h="1415258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</a:t>
                      </a:r>
                      <a:r>
                        <a:rPr lang="zh-CN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然资</a:t>
                      </a: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源</a:t>
                      </a: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部门</a:t>
                      </a:r>
                      <a:endParaRPr lang="zh-CN" altLang="zh-CN" sz="8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+mn-ea"/>
                        </a:rPr>
                        <a:t>建设用地（含临时用地）规划许可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证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工作日</a:t>
                      </a: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9" name="右箭头 168"/>
          <p:cNvSpPr/>
          <p:nvPr/>
        </p:nvSpPr>
        <p:spPr>
          <a:xfrm>
            <a:off x="4315720" y="4590067"/>
            <a:ext cx="291627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94" name="表格 193"/>
          <p:cNvGraphicFramePr/>
          <p:nvPr>
            <p:extLst>
              <p:ext uri="{D42A27DB-BD31-4B8C-83A1-F6EECF244321}">
                <p14:modId xmlns:p14="http://schemas.microsoft.com/office/powerpoint/2010/main" val="1769002052"/>
              </p:ext>
            </p:extLst>
          </p:nvPr>
        </p:nvGraphicFramePr>
        <p:xfrm>
          <a:off x="2651324" y="4158331"/>
          <a:ext cx="1664395" cy="1403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26"/>
                <a:gridCol w="1041540"/>
                <a:gridCol w="247629"/>
              </a:tblGrid>
              <a:tr h="1403599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</a:rPr>
                        <a:t>发</a:t>
                      </a:r>
                      <a:r>
                        <a:rPr lang="zh-CN" altLang="en-US" sz="800" b="1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</a:rPr>
                        <a:t>改部门</a:t>
                      </a:r>
                      <a:endParaRPr lang="zh-CN" altLang="en-US" sz="800" b="1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政府投资项目审批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（初步设计概算）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个</a:t>
                      </a:r>
                      <a:r>
                        <a:rPr lang="zh-CN" altLang="en-US" sz="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工作日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800" b="1" dirty="0">
                        <a:ln>
                          <a:noFill/>
                        </a:ln>
                        <a:solidFill>
                          <a:prstClr val="black"/>
                        </a:solidFill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6" name="表格 205"/>
          <p:cNvGraphicFramePr/>
          <p:nvPr>
            <p:extLst>
              <p:ext uri="{D42A27DB-BD31-4B8C-83A1-F6EECF244321}">
                <p14:modId xmlns:p14="http://schemas.microsoft.com/office/powerpoint/2010/main" val="2924300736"/>
              </p:ext>
            </p:extLst>
          </p:nvPr>
        </p:nvGraphicFramePr>
        <p:xfrm>
          <a:off x="6488104" y="3580003"/>
          <a:ext cx="2442535" cy="1909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485"/>
                <a:gridCol w="1370170"/>
                <a:gridCol w="474880"/>
              </a:tblGrid>
              <a:tr h="354614">
                <a:tc gridSpan="3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并联审批</a:t>
                      </a: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个工作日</a:t>
                      </a:r>
                    </a:p>
                  </a:txBody>
                  <a:tcPr marL="91463" marR="91463" marT="45773" marB="4577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73" marB="4577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09482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相关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行业主管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73" marB="4577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sym typeface="+mn-ea"/>
                        </a:rPr>
                        <a:t>按需统一、限时征求交通运输、公安交管、消防、环卫、气象及供电、供水、燃气、通信等相关部门</a:t>
                      </a:r>
                    </a:p>
                  </a:txBody>
                  <a:tcPr marL="91463" marR="91463" marT="45773" marB="4577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73" marB="4577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62972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人防许可</a:t>
                      </a: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部门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3" marR="91463" marT="45570" marB="45570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应建或易地修建防空地下室的民用建筑项目许可</a:t>
                      </a:r>
                      <a:endParaRPr lang="zh-CN" altLang="en-US" sz="800" b="1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63" marR="91463" marT="45570" marB="455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</a:rPr>
                        <a:t>工作日</a:t>
                      </a:r>
                    </a:p>
                  </a:txBody>
                  <a:tcPr marL="91463" marR="91463" marT="45570" marB="455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82851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自然资源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建设工程规划许可证核发（不含设计方案审查）</a:t>
                      </a:r>
                      <a:endParaRPr lang="zh-CN" altLang="en-US" sz="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sym typeface="+mn-ea"/>
                        </a:rPr>
                        <a:t>工作日</a:t>
                      </a: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07" name="直接箭头连接符 206"/>
          <p:cNvCxnSpPr/>
          <p:nvPr/>
        </p:nvCxnSpPr>
        <p:spPr>
          <a:xfrm>
            <a:off x="7050037" y="5491271"/>
            <a:ext cx="0" cy="289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8" name="表格 207"/>
          <p:cNvGraphicFramePr/>
          <p:nvPr>
            <p:extLst>
              <p:ext uri="{D42A27DB-BD31-4B8C-83A1-F6EECF244321}">
                <p14:modId xmlns:p14="http://schemas.microsoft.com/office/powerpoint/2010/main" val="1913690205"/>
              </p:ext>
            </p:extLst>
          </p:nvPr>
        </p:nvGraphicFramePr>
        <p:xfrm>
          <a:off x="6263531" y="5777954"/>
          <a:ext cx="1254284" cy="622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10"/>
                <a:gridCol w="916474"/>
              </a:tblGrid>
              <a:tr h="622786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</a:rPr>
                        <a:t>社会机构</a:t>
                      </a:r>
                      <a:endParaRPr lang="zh-CN" altLang="zh-CN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建设单位应自行委托测量单位进行建设工程放线</a:t>
                      </a:r>
                      <a:endParaRPr lang="zh-CN" altLang="en-US" sz="8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cxnSp>
        <p:nvCxnSpPr>
          <p:cNvPr id="209" name="直接箭头连接符 208"/>
          <p:cNvCxnSpPr/>
          <p:nvPr/>
        </p:nvCxnSpPr>
        <p:spPr>
          <a:xfrm>
            <a:off x="7534240" y="6089347"/>
            <a:ext cx="2414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0" name="表格 209"/>
          <p:cNvGraphicFramePr/>
          <p:nvPr>
            <p:extLst>
              <p:ext uri="{D42A27DB-BD31-4B8C-83A1-F6EECF244321}">
                <p14:modId xmlns:p14="http://schemas.microsoft.com/office/powerpoint/2010/main" val="2735471443"/>
              </p:ext>
            </p:extLst>
          </p:nvPr>
        </p:nvGraphicFramePr>
        <p:xfrm>
          <a:off x="7775699" y="5780405"/>
          <a:ext cx="1206500" cy="63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"/>
                <a:gridCol w="762000"/>
              </a:tblGrid>
              <a:tr h="6375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自然资源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委托</a:t>
                      </a:r>
                      <a:r>
                        <a:rPr lang="zh-CN" altLang="en-US" sz="800" dirty="0" smtClean="0">
                          <a:solidFill>
                            <a:srgbClr val="000000"/>
                          </a:solidFill>
                          <a:sym typeface="+mn-ea"/>
                        </a:rPr>
                        <a:t>第三方测绘机构</a:t>
                      </a: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进行建设工程验线</a:t>
                      </a:r>
                      <a:endParaRPr lang="zh-CN" altLang="en-US" sz="8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211" name="直接箭头连接符 210"/>
          <p:cNvCxnSpPr/>
          <p:nvPr/>
        </p:nvCxnSpPr>
        <p:spPr>
          <a:xfrm>
            <a:off x="7560946" y="2418730"/>
            <a:ext cx="3174" cy="1101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2" name="表格 211"/>
          <p:cNvGraphicFramePr/>
          <p:nvPr>
            <p:extLst>
              <p:ext uri="{D42A27DB-BD31-4B8C-83A1-F6EECF244321}">
                <p14:modId xmlns:p14="http://schemas.microsoft.com/office/powerpoint/2010/main" val="2229204940"/>
              </p:ext>
            </p:extLst>
          </p:nvPr>
        </p:nvGraphicFramePr>
        <p:xfrm>
          <a:off x="6266180" y="1961530"/>
          <a:ext cx="262604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234"/>
                <a:gridCol w="2083807"/>
              </a:tblGrid>
              <a:tr h="4572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>
                          <a:solidFill>
                            <a:schemeClr val="tx1"/>
                          </a:solidFill>
                        </a:rPr>
                        <a:t>社会机构</a:t>
                      </a: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dirty="0" smtClean="0">
                          <a:solidFill>
                            <a:srgbClr val="000000"/>
                          </a:solidFill>
                          <a:sym typeface="+mn-ea"/>
                        </a:rPr>
                        <a:t>建设工程设计方案技术审查（含建筑规划总平面图、建筑单体设计方案）</a:t>
                      </a:r>
                      <a:endParaRPr lang="zh-CN" altLang="zh-CN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16" name="圆角矩形 215"/>
          <p:cNvSpPr/>
          <p:nvPr/>
        </p:nvSpPr>
        <p:spPr>
          <a:xfrm>
            <a:off x="9225406" y="8181902"/>
            <a:ext cx="2948400" cy="20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特殊建设工程消防设计审查（住建部门）</a:t>
            </a:r>
            <a:endParaRPr lang="zh-CN" altLang="en-US" sz="800" b="1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7" name="圆角矩形 216"/>
          <p:cNvSpPr/>
          <p:nvPr/>
        </p:nvSpPr>
        <p:spPr>
          <a:xfrm>
            <a:off x="9222159" y="8831801"/>
            <a:ext cx="2953068" cy="2248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占用利用公路、公路用地、公路附属设施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的审批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交通部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221" name="表格 220"/>
          <p:cNvGraphicFramePr/>
          <p:nvPr>
            <p:extLst>
              <p:ext uri="{D42A27DB-BD31-4B8C-83A1-F6EECF244321}">
                <p14:modId xmlns:p14="http://schemas.microsoft.com/office/powerpoint/2010/main" val="579863816"/>
              </p:ext>
            </p:extLst>
          </p:nvPr>
        </p:nvGraphicFramePr>
        <p:xfrm>
          <a:off x="9503891" y="4154214"/>
          <a:ext cx="2268943" cy="1119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652"/>
                <a:gridCol w="956651"/>
                <a:gridCol w="721640"/>
              </a:tblGrid>
              <a:tr h="1119684"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住建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部门</a:t>
                      </a:r>
                    </a:p>
                  </a:txBody>
                  <a:tcPr marL="91487" marR="91487" marT="45683" marB="4568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建设工程施工许可证核发（含质量监督手续）</a:t>
                      </a:r>
                    </a:p>
                  </a:txBody>
                  <a:tcPr marL="91487" marR="91487" marT="45683" marB="4568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个工作日</a:t>
                      </a:r>
                    </a:p>
                  </a:txBody>
                  <a:tcPr marL="91487" marR="91487" marT="45683" marB="4568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8" name="圆角矩形 217"/>
          <p:cNvSpPr/>
          <p:nvPr/>
        </p:nvSpPr>
        <p:spPr>
          <a:xfrm>
            <a:off x="9215859" y="7295901"/>
            <a:ext cx="2953068" cy="2102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污水排入排水管网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许可证（</a:t>
            </a:r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排水主管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19" name="圆角矩形 218"/>
          <p:cNvSpPr/>
          <p:nvPr/>
        </p:nvSpPr>
        <p:spPr>
          <a:xfrm>
            <a:off x="9220527" y="6980744"/>
            <a:ext cx="2944486" cy="2242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城市建筑垃圾处置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核准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住建</a:t>
            </a:r>
            <a:r>
              <a:rPr lang="en-US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城管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25" name="文本框 83"/>
          <p:cNvSpPr txBox="1"/>
          <p:nvPr/>
        </p:nvSpPr>
        <p:spPr>
          <a:xfrm>
            <a:off x="3599235" y="6714058"/>
            <a:ext cx="1666875" cy="2139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第一阶段可并联或并行办理事项</a:t>
            </a:r>
          </a:p>
        </p:txBody>
      </p:sp>
      <p:sp>
        <p:nvSpPr>
          <p:cNvPr id="226" name="圆角矩形 225"/>
          <p:cNvSpPr/>
          <p:nvPr/>
        </p:nvSpPr>
        <p:spPr>
          <a:xfrm>
            <a:off x="2660255" y="7866186"/>
            <a:ext cx="1819024" cy="3069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7" name="文本框 85"/>
          <p:cNvSpPr txBox="1"/>
          <p:nvPr/>
        </p:nvSpPr>
        <p:spPr>
          <a:xfrm>
            <a:off x="2591123" y="7866186"/>
            <a:ext cx="1949325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国家风景名胜区内重大建设工程项目选址方案核准（风景名胜管理部门）</a:t>
            </a:r>
          </a:p>
        </p:txBody>
      </p:sp>
      <p:sp>
        <p:nvSpPr>
          <p:cNvPr id="228" name="圆角矩形 227"/>
          <p:cNvSpPr/>
          <p:nvPr/>
        </p:nvSpPr>
        <p:spPr>
          <a:xfrm>
            <a:off x="2632636" y="8222765"/>
            <a:ext cx="3392628" cy="291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9" name="文本框 85"/>
          <p:cNvSpPr txBox="1"/>
          <p:nvPr/>
        </p:nvSpPr>
        <p:spPr>
          <a:xfrm>
            <a:off x="2689536" y="8226226"/>
            <a:ext cx="3308302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申请在地方级自然保护区修筑设施审批、建设工程永久占用林地审核、建设工程临时占用林地审批（林业部门）</a:t>
            </a:r>
          </a:p>
        </p:txBody>
      </p:sp>
      <p:grpSp>
        <p:nvGrpSpPr>
          <p:cNvPr id="230" name="组合 127"/>
          <p:cNvGrpSpPr/>
          <p:nvPr/>
        </p:nvGrpSpPr>
        <p:grpSpPr>
          <a:xfrm>
            <a:off x="2656773" y="6930082"/>
            <a:ext cx="1687195" cy="226953"/>
            <a:chOff x="306" y="12636"/>
            <a:chExt cx="1242" cy="237"/>
          </a:xfrm>
        </p:grpSpPr>
        <p:sp>
          <p:nvSpPr>
            <p:cNvPr id="231" name="圆角矩形 230"/>
            <p:cNvSpPr/>
            <p:nvPr/>
          </p:nvSpPr>
          <p:spPr>
            <a:xfrm>
              <a:off x="306" y="12636"/>
              <a:ext cx="1242" cy="23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2" name="文本框 129"/>
            <p:cNvSpPr txBox="1"/>
            <p:nvPr/>
          </p:nvSpPr>
          <p:spPr>
            <a:xfrm>
              <a:off x="348" y="12636"/>
              <a:ext cx="1197" cy="2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项目建议书审批（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发改部门）</a:t>
              </a:r>
            </a:p>
          </p:txBody>
        </p:sp>
      </p:grpSp>
      <p:grpSp>
        <p:nvGrpSpPr>
          <p:cNvPr id="233" name="组合 127"/>
          <p:cNvGrpSpPr/>
          <p:nvPr/>
        </p:nvGrpSpPr>
        <p:grpSpPr>
          <a:xfrm>
            <a:off x="4535602" y="7860272"/>
            <a:ext cx="1520134" cy="312504"/>
            <a:chOff x="177" y="12727"/>
            <a:chExt cx="1431" cy="290"/>
          </a:xfrm>
        </p:grpSpPr>
        <p:sp>
          <p:nvSpPr>
            <p:cNvPr id="234" name="圆角矩形 233"/>
            <p:cNvSpPr/>
            <p:nvPr/>
          </p:nvSpPr>
          <p:spPr>
            <a:xfrm>
              <a:off x="177" y="12727"/>
              <a:ext cx="1389" cy="29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5" name="文本框 129"/>
            <p:cNvSpPr txBox="1"/>
            <p:nvPr/>
          </p:nvSpPr>
          <p:spPr>
            <a:xfrm>
              <a:off x="182" y="12792"/>
              <a:ext cx="1426" cy="2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节能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评估（发改部门）</a:t>
              </a:r>
            </a:p>
          </p:txBody>
        </p:sp>
      </p:grpSp>
      <p:grpSp>
        <p:nvGrpSpPr>
          <p:cNvPr id="236" name="组合 127"/>
          <p:cNvGrpSpPr/>
          <p:nvPr/>
        </p:nvGrpSpPr>
        <p:grpSpPr>
          <a:xfrm>
            <a:off x="4463331" y="6930141"/>
            <a:ext cx="1556998" cy="231539"/>
            <a:chOff x="299" y="12622"/>
            <a:chExt cx="1318" cy="214"/>
          </a:xfrm>
        </p:grpSpPr>
        <p:sp>
          <p:nvSpPr>
            <p:cNvPr id="237" name="圆角矩形 236"/>
            <p:cNvSpPr/>
            <p:nvPr/>
          </p:nvSpPr>
          <p:spPr>
            <a:xfrm>
              <a:off x="299" y="12622"/>
              <a:ext cx="1318" cy="20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8" name="文本框 129"/>
            <p:cNvSpPr txBox="1"/>
            <p:nvPr/>
          </p:nvSpPr>
          <p:spPr>
            <a:xfrm>
              <a:off x="338" y="12637"/>
              <a:ext cx="1260" cy="1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可行性研究报告（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发改部门）</a:t>
              </a:r>
            </a:p>
          </p:txBody>
        </p:sp>
      </p:grpSp>
      <p:sp>
        <p:nvSpPr>
          <p:cNvPr id="239" name="圆角矩形 238"/>
          <p:cNvSpPr/>
          <p:nvPr/>
        </p:nvSpPr>
        <p:spPr>
          <a:xfrm>
            <a:off x="4460731" y="7188029"/>
            <a:ext cx="1550390" cy="3626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40" name="组合 127"/>
          <p:cNvGrpSpPr/>
          <p:nvPr/>
        </p:nvGrpSpPr>
        <p:grpSpPr>
          <a:xfrm>
            <a:off x="2591123" y="7196547"/>
            <a:ext cx="1880655" cy="342808"/>
            <a:chOff x="254" y="12611"/>
            <a:chExt cx="1377" cy="375"/>
          </a:xfrm>
        </p:grpSpPr>
        <p:sp>
          <p:nvSpPr>
            <p:cNvPr id="241" name="圆角矩形 240"/>
            <p:cNvSpPr/>
            <p:nvPr/>
          </p:nvSpPr>
          <p:spPr>
            <a:xfrm>
              <a:off x="299" y="12615"/>
              <a:ext cx="1244" cy="37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b="1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2" name="文本框 129"/>
            <p:cNvSpPr txBox="1"/>
            <p:nvPr/>
          </p:nvSpPr>
          <p:spPr>
            <a:xfrm>
              <a:off x="254" y="12611"/>
              <a:ext cx="1377" cy="3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建设项目用地预审与选址意见书</a:t>
              </a:r>
            </a:p>
            <a:p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（自然资源部门）</a:t>
              </a:r>
            </a:p>
          </p:txBody>
        </p:sp>
      </p:grpSp>
      <p:sp>
        <p:nvSpPr>
          <p:cNvPr id="243" name="圆角矩形 242"/>
          <p:cNvSpPr/>
          <p:nvPr/>
        </p:nvSpPr>
        <p:spPr>
          <a:xfrm>
            <a:off x="2656773" y="7578154"/>
            <a:ext cx="3341065" cy="2614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4" name="文本框 129"/>
          <p:cNvSpPr txBox="1"/>
          <p:nvPr/>
        </p:nvSpPr>
        <p:spPr>
          <a:xfrm>
            <a:off x="4429371" y="7182966"/>
            <a:ext cx="1513164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涉及国家安全事项的建设项目管控要求（国安部门</a:t>
            </a:r>
            <a:r>
              <a:rPr lang="zh-CN" altLang="en-US" sz="800" b="1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800" b="1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" name="文本框 129"/>
          <p:cNvSpPr txBox="1"/>
          <p:nvPr/>
        </p:nvSpPr>
        <p:spPr>
          <a:xfrm>
            <a:off x="2591122" y="7527632"/>
            <a:ext cx="3464614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需要履行项目核准手续的依法必须招标的勘察、设计、监理等与工程有关的服务招标范围、招标方式和招标组织形式的提前单独核准</a:t>
            </a:r>
            <a:r>
              <a:rPr lang="zh-CN" altLang="en-US" sz="800" b="1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（发改</a:t>
            </a:r>
            <a:r>
              <a:rPr lang="zh-CN" altLang="en-US" sz="800" b="1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800" b="1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46" name="矩形 245"/>
          <p:cNvSpPr/>
          <p:nvPr/>
        </p:nvSpPr>
        <p:spPr>
          <a:xfrm>
            <a:off x="2589864" y="6714058"/>
            <a:ext cx="3507550" cy="1850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7" name="圆角矩形 246"/>
          <p:cNvSpPr/>
          <p:nvPr/>
        </p:nvSpPr>
        <p:spPr>
          <a:xfrm>
            <a:off x="6407140" y="7072387"/>
            <a:ext cx="2428885" cy="1969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建设项目环境影响评价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审批（生态环境部门）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 48"/>
          <p:cNvSpPr/>
          <p:nvPr/>
        </p:nvSpPr>
        <p:spPr>
          <a:xfrm>
            <a:off x="2487578" y="908715"/>
            <a:ext cx="3676368" cy="427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400" strike="noStrike" noProof="1"/>
          </a:p>
        </p:txBody>
      </p:sp>
      <p:sp>
        <p:nvSpPr>
          <p:cNvPr id="2050" name="文本框 1"/>
          <p:cNvSpPr txBox="1"/>
          <p:nvPr/>
        </p:nvSpPr>
        <p:spPr>
          <a:xfrm>
            <a:off x="5162550" y="233338"/>
            <a:ext cx="432054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梅州市政府投资工程建设项目审批流程图</a:t>
            </a:r>
          </a:p>
        </p:txBody>
      </p:sp>
      <p:sp>
        <p:nvSpPr>
          <p:cNvPr id="2051" name="文本框 2"/>
          <p:cNvSpPr txBox="1"/>
          <p:nvPr/>
        </p:nvSpPr>
        <p:spPr>
          <a:xfrm>
            <a:off x="5130783" y="521370"/>
            <a:ext cx="448183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1400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1400" b="1" dirty="0">
                <a:latin typeface="宋体" panose="02010600030101010101" pitchFamily="2" charset="-122"/>
              </a:rPr>
              <a:t>适用于线性工程类审批时间控制</a:t>
            </a:r>
            <a:r>
              <a:rPr lang="zh-CN" altLang="en-US" sz="1400" b="1" dirty="0" smtClean="0">
                <a:latin typeface="宋体" panose="02010600030101010101" pitchFamily="2" charset="-122"/>
              </a:rPr>
              <a:t>在</a:t>
            </a:r>
            <a:r>
              <a:rPr lang="en-US" altLang="zh-CN" sz="1400" b="1" dirty="0" smtClean="0">
                <a:latin typeface="宋体" panose="02010600030101010101" pitchFamily="2" charset="-122"/>
              </a:rPr>
              <a:t>17</a:t>
            </a:r>
            <a:r>
              <a:rPr lang="zh-CN" altLang="en-US" sz="1400" b="1" dirty="0" smtClean="0">
                <a:latin typeface="宋体" panose="02010600030101010101" pitchFamily="2" charset="-122"/>
              </a:rPr>
              <a:t>个</a:t>
            </a:r>
            <a:r>
              <a:rPr lang="zh-CN" altLang="en-US" sz="1400" b="1" dirty="0">
                <a:latin typeface="宋体" panose="02010600030101010101" pitchFamily="2" charset="-122"/>
              </a:rPr>
              <a:t>工作日以内）</a:t>
            </a:r>
          </a:p>
        </p:txBody>
      </p:sp>
      <p:sp>
        <p:nvSpPr>
          <p:cNvPr id="6" name="矩形 5"/>
          <p:cNvSpPr/>
          <p:nvPr/>
        </p:nvSpPr>
        <p:spPr>
          <a:xfrm>
            <a:off x="488950" y="905540"/>
            <a:ext cx="1998627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trike="noStrike" noProof="1"/>
              <a:t>前期工作</a:t>
            </a:r>
          </a:p>
        </p:txBody>
      </p:sp>
      <p:sp>
        <p:nvSpPr>
          <p:cNvPr id="20" name="矩形 19"/>
          <p:cNvSpPr/>
          <p:nvPr/>
        </p:nvSpPr>
        <p:spPr>
          <a:xfrm>
            <a:off x="6164580" y="905540"/>
            <a:ext cx="2907263" cy="427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21" name="矩形 20"/>
          <p:cNvSpPr/>
          <p:nvPr/>
        </p:nvSpPr>
        <p:spPr>
          <a:xfrm>
            <a:off x="9071844" y="905223"/>
            <a:ext cx="3240360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22" name="矩形 21"/>
          <p:cNvSpPr/>
          <p:nvPr/>
        </p:nvSpPr>
        <p:spPr>
          <a:xfrm>
            <a:off x="12312203" y="905223"/>
            <a:ext cx="2492823" cy="431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24" name="矩形 23"/>
          <p:cNvSpPr/>
          <p:nvPr/>
        </p:nvSpPr>
        <p:spPr>
          <a:xfrm>
            <a:off x="488950" y="1324322"/>
            <a:ext cx="431800" cy="272543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技术审查或第三方行为</a:t>
            </a:r>
          </a:p>
        </p:txBody>
      </p:sp>
      <p:sp>
        <p:nvSpPr>
          <p:cNvPr id="25" name="矩形 24"/>
          <p:cNvSpPr/>
          <p:nvPr/>
        </p:nvSpPr>
        <p:spPr>
          <a:xfrm>
            <a:off x="488950" y="4049761"/>
            <a:ext cx="431800" cy="27568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行政审批主线</a:t>
            </a:r>
            <a:endParaRPr lang="zh-CN" altLang="en-US" sz="1400" strike="noStrike" noProof="1"/>
          </a:p>
        </p:txBody>
      </p:sp>
      <p:sp>
        <p:nvSpPr>
          <p:cNvPr id="26" name="矩形 25"/>
          <p:cNvSpPr/>
          <p:nvPr/>
        </p:nvSpPr>
        <p:spPr>
          <a:xfrm>
            <a:off x="488950" y="6805930"/>
            <a:ext cx="431800" cy="3276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行政审批辅线</a:t>
            </a:r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2487577" y="1336201"/>
            <a:ext cx="3175" cy="8659813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6163945" y="1332865"/>
            <a:ext cx="0" cy="7128510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12312203" y="1360835"/>
            <a:ext cx="0" cy="8648700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H="1">
            <a:off x="14801850" y="1360835"/>
            <a:ext cx="3175" cy="865822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2487577" y="10009535"/>
            <a:ext cx="12317449" cy="95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487577" y="6570042"/>
            <a:ext cx="12257491" cy="0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9" name="文本框 43"/>
          <p:cNvSpPr txBox="1"/>
          <p:nvPr/>
        </p:nvSpPr>
        <p:spPr>
          <a:xfrm>
            <a:off x="3514725" y="1095723"/>
            <a:ext cx="1998663" cy="229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自然资源</a:t>
            </a:r>
            <a:r>
              <a:rPr lang="zh-CN" altLang="en-US" sz="900" dirty="0"/>
              <a:t>部门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牵头，</a:t>
            </a:r>
            <a:r>
              <a:rPr lang="en-US" altLang="zh-CN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8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个</a:t>
            </a:r>
            <a:r>
              <a:rPr lang="zh-CN" altLang="en-US" sz="900" dirty="0">
                <a:latin typeface="Arial" panose="020B0604020202020204" pitchFamily="34" charset="0"/>
                <a:ea typeface="宋体" panose="02010600030101010101" pitchFamily="2" charset="-122"/>
              </a:rPr>
              <a:t>工作日</a:t>
            </a: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9071843" y="1324322"/>
            <a:ext cx="0" cy="7899168"/>
          </a:xfrm>
          <a:prstGeom prst="straightConnector1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1" name="文本框 50"/>
          <p:cNvSpPr txBox="1"/>
          <p:nvPr/>
        </p:nvSpPr>
        <p:spPr>
          <a:xfrm>
            <a:off x="3454400" y="881410"/>
            <a:ext cx="2162175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立项用地规划许可阶段</a:t>
            </a:r>
          </a:p>
        </p:txBody>
      </p:sp>
      <p:sp>
        <p:nvSpPr>
          <p:cNvPr id="2142" name="文本框 51"/>
          <p:cNvSpPr txBox="1"/>
          <p:nvPr/>
        </p:nvSpPr>
        <p:spPr>
          <a:xfrm>
            <a:off x="6667500" y="1106835"/>
            <a:ext cx="1998663" cy="229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自然资源</a:t>
            </a:r>
            <a:r>
              <a:rPr lang="zh-CN" altLang="en-US" sz="900" dirty="0"/>
              <a:t>部门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牵头，</a:t>
            </a:r>
            <a:r>
              <a:rPr lang="en-US" altLang="zh-CN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个</a:t>
            </a:r>
            <a:r>
              <a:rPr lang="zh-CN" altLang="en-US" sz="900" dirty="0">
                <a:latin typeface="Arial" panose="020B0604020202020204" pitchFamily="34" charset="0"/>
                <a:ea typeface="宋体" panose="02010600030101010101" pitchFamily="2" charset="-122"/>
              </a:rPr>
              <a:t>工作日</a:t>
            </a:r>
          </a:p>
        </p:txBody>
      </p:sp>
      <p:sp>
        <p:nvSpPr>
          <p:cNvPr id="2143" name="文本框 52"/>
          <p:cNvSpPr txBox="1"/>
          <p:nvPr/>
        </p:nvSpPr>
        <p:spPr>
          <a:xfrm>
            <a:off x="6691630" y="881410"/>
            <a:ext cx="21621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工程建设许可阶段</a:t>
            </a:r>
          </a:p>
        </p:txBody>
      </p:sp>
      <p:sp>
        <p:nvSpPr>
          <p:cNvPr id="2144" name="文本框 53"/>
          <p:cNvSpPr txBox="1"/>
          <p:nvPr/>
        </p:nvSpPr>
        <p:spPr>
          <a:xfrm>
            <a:off x="9875838" y="1106835"/>
            <a:ext cx="1998662" cy="2301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住建部门牵头，</a:t>
            </a:r>
            <a:r>
              <a:rPr lang="en-US" altLang="zh-CN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个</a:t>
            </a:r>
            <a:r>
              <a:rPr lang="zh-CN" altLang="en-US" sz="900" dirty="0">
                <a:latin typeface="Arial" panose="020B0604020202020204" pitchFamily="34" charset="0"/>
                <a:ea typeface="宋体" panose="02010600030101010101" pitchFamily="2" charset="-122"/>
              </a:rPr>
              <a:t>工作日</a:t>
            </a:r>
          </a:p>
        </p:txBody>
      </p:sp>
      <p:sp>
        <p:nvSpPr>
          <p:cNvPr id="2145" name="文本框 54"/>
          <p:cNvSpPr txBox="1"/>
          <p:nvPr/>
        </p:nvSpPr>
        <p:spPr>
          <a:xfrm>
            <a:off x="10004425" y="881410"/>
            <a:ext cx="2160588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施工许可阶段</a:t>
            </a:r>
          </a:p>
        </p:txBody>
      </p:sp>
      <p:sp>
        <p:nvSpPr>
          <p:cNvPr id="2146" name="文本框 57"/>
          <p:cNvSpPr txBox="1"/>
          <p:nvPr/>
        </p:nvSpPr>
        <p:spPr>
          <a:xfrm>
            <a:off x="12582525" y="1130648"/>
            <a:ext cx="1998663" cy="2298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住建部门牵头，</a:t>
            </a:r>
            <a:r>
              <a:rPr lang="en-US" altLang="zh-CN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900" dirty="0" smtClean="0">
                <a:latin typeface="Arial" panose="020B0604020202020204" pitchFamily="34" charset="0"/>
                <a:ea typeface="宋体" panose="02010600030101010101" pitchFamily="2" charset="-122"/>
              </a:rPr>
              <a:t>个</a:t>
            </a:r>
            <a:r>
              <a:rPr lang="zh-CN" altLang="en-US" sz="900" dirty="0">
                <a:latin typeface="Arial" panose="020B0604020202020204" pitchFamily="34" charset="0"/>
                <a:ea typeface="宋体" panose="02010600030101010101" pitchFamily="2" charset="-122"/>
              </a:rPr>
              <a:t>工作日</a:t>
            </a:r>
          </a:p>
        </p:txBody>
      </p:sp>
      <p:sp>
        <p:nvSpPr>
          <p:cNvPr id="2147" name="文本框 58"/>
          <p:cNvSpPr txBox="1"/>
          <p:nvPr/>
        </p:nvSpPr>
        <p:spPr>
          <a:xfrm>
            <a:off x="12731750" y="881410"/>
            <a:ext cx="2160588" cy="3063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竣工验收阶段</a:t>
            </a:r>
          </a:p>
        </p:txBody>
      </p:sp>
      <p:sp>
        <p:nvSpPr>
          <p:cNvPr id="82" name="矩形 81"/>
          <p:cNvSpPr/>
          <p:nvPr/>
        </p:nvSpPr>
        <p:spPr>
          <a:xfrm>
            <a:off x="2589864" y="9223491"/>
            <a:ext cx="9679923" cy="714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96" name="组合 118"/>
          <p:cNvGrpSpPr/>
          <p:nvPr/>
        </p:nvGrpSpPr>
        <p:grpSpPr>
          <a:xfrm>
            <a:off x="3273395" y="9392591"/>
            <a:ext cx="2444743" cy="215250"/>
            <a:chOff x="10029" y="12596"/>
            <a:chExt cx="3922" cy="341"/>
          </a:xfrm>
        </p:grpSpPr>
        <p:sp>
          <p:nvSpPr>
            <p:cNvPr id="120" name="圆角矩形 119"/>
            <p:cNvSpPr/>
            <p:nvPr/>
          </p:nvSpPr>
          <p:spPr>
            <a:xfrm>
              <a:off x="10095" y="12606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98" name="文本框 120"/>
            <p:cNvSpPr txBox="1"/>
            <p:nvPr/>
          </p:nvSpPr>
          <p:spPr>
            <a:xfrm>
              <a:off x="10029" y="12596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建设项目压覆重要矿产资源审批（自然资源部门</a:t>
              </a:r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123" name="圆角矩形 122"/>
          <p:cNvSpPr/>
          <p:nvPr/>
        </p:nvSpPr>
        <p:spPr>
          <a:xfrm>
            <a:off x="5836561" y="9668039"/>
            <a:ext cx="1302618" cy="2001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01" name="文本框 123"/>
          <p:cNvSpPr txBox="1"/>
          <p:nvPr/>
        </p:nvSpPr>
        <p:spPr>
          <a:xfrm>
            <a:off x="5836561" y="9676057"/>
            <a:ext cx="1349378" cy="2152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取水许可审批（水务部门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grpSp>
        <p:nvGrpSpPr>
          <p:cNvPr id="2302" name="组合 127"/>
          <p:cNvGrpSpPr/>
          <p:nvPr/>
        </p:nvGrpSpPr>
        <p:grpSpPr>
          <a:xfrm>
            <a:off x="3303526" y="9654704"/>
            <a:ext cx="2220172" cy="235449"/>
            <a:chOff x="406" y="12627"/>
            <a:chExt cx="4302" cy="373"/>
          </a:xfrm>
        </p:grpSpPr>
        <p:sp>
          <p:nvSpPr>
            <p:cNvPr id="129" name="圆角矩形 128"/>
            <p:cNvSpPr/>
            <p:nvPr/>
          </p:nvSpPr>
          <p:spPr>
            <a:xfrm>
              <a:off x="406" y="12627"/>
              <a:ext cx="4153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04" name="文本框 129"/>
            <p:cNvSpPr txBox="1"/>
            <p:nvPr/>
          </p:nvSpPr>
          <p:spPr>
            <a:xfrm>
              <a:off x="431" y="12654"/>
              <a:ext cx="4277" cy="34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生产建设项目水土保持方案审批（水务部门）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589864" y="6714058"/>
            <a:ext cx="3507550" cy="1850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83"/>
          <p:cNvSpPr txBox="1"/>
          <p:nvPr/>
        </p:nvSpPr>
        <p:spPr>
          <a:xfrm>
            <a:off x="3599235" y="6714058"/>
            <a:ext cx="1666875" cy="2139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第一阶段可并联或并行办理事项</a:t>
            </a:r>
          </a:p>
        </p:txBody>
      </p:sp>
      <p:sp>
        <p:nvSpPr>
          <p:cNvPr id="11" name="矩形 10"/>
          <p:cNvSpPr/>
          <p:nvPr/>
        </p:nvSpPr>
        <p:spPr>
          <a:xfrm>
            <a:off x="2591123" y="8606820"/>
            <a:ext cx="6350313" cy="59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83"/>
          <p:cNvSpPr txBox="1"/>
          <p:nvPr/>
        </p:nvSpPr>
        <p:spPr>
          <a:xfrm>
            <a:off x="5130800" y="8606820"/>
            <a:ext cx="2476500" cy="2139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第一、二阶段可并联或并行办理事项</a:t>
            </a:r>
          </a:p>
        </p:txBody>
      </p:sp>
      <p:sp>
        <p:nvSpPr>
          <p:cNvPr id="19" name="圆角矩形 18"/>
          <p:cNvSpPr/>
          <p:nvPr/>
        </p:nvSpPr>
        <p:spPr>
          <a:xfrm>
            <a:off x="1345565" y="1703236"/>
            <a:ext cx="796290" cy="3473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联合评审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956660" y="2455613"/>
            <a:ext cx="1438672" cy="1266728"/>
            <a:chOff x="1535" y="4002"/>
            <a:chExt cx="2314" cy="1500"/>
          </a:xfrm>
        </p:grpSpPr>
        <p:sp>
          <p:nvSpPr>
            <p:cNvPr id="18" name="圆角矩形 17"/>
            <p:cNvSpPr/>
            <p:nvPr/>
          </p:nvSpPr>
          <p:spPr>
            <a:xfrm>
              <a:off x="1535" y="4002"/>
              <a:ext cx="2314" cy="15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85"/>
            <p:cNvSpPr txBox="1"/>
            <p:nvPr/>
          </p:nvSpPr>
          <p:spPr>
            <a:xfrm>
              <a:off x="1535" y="4031"/>
              <a:ext cx="2314" cy="14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区域评估：</a:t>
              </a:r>
              <a:endParaRPr lang="zh-CN" altLang="en-US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压</a:t>
              </a:r>
              <a:r>
                <a:rPr lang="zh-CN" altLang="en-US" sz="900" b="1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覆</a:t>
              </a:r>
              <a:r>
                <a:rPr lang="zh-CN" altLang="en-US" sz="900" b="1" smtClean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重要矿产资源</a:t>
              </a:r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、环境影响、节能评价、地质灾害危险性、地震安全性、气候可行性、洪水影响、水资源论证、水土保持、文物考古调查勘测、雷电灾害等。</a:t>
              </a:r>
              <a:endParaRPr lang="zh-CN" altLang="en-US" sz="9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87379" y="7052192"/>
            <a:ext cx="1407953" cy="729239"/>
            <a:chOff x="1774" y="10020"/>
            <a:chExt cx="1699" cy="1403"/>
          </a:xfrm>
          <a:noFill/>
        </p:grpSpPr>
        <p:sp>
          <p:nvSpPr>
            <p:cNvPr id="52" name="圆角矩形 51"/>
            <p:cNvSpPr/>
            <p:nvPr/>
          </p:nvSpPr>
          <p:spPr>
            <a:xfrm>
              <a:off x="1774" y="10020"/>
              <a:ext cx="1699" cy="140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en-US" altLang="zh-CN" sz="900" b="1" strike="noStrike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文本框 85"/>
            <p:cNvSpPr txBox="1"/>
            <p:nvPr/>
          </p:nvSpPr>
          <p:spPr>
            <a:xfrm>
              <a:off x="1774" y="10112"/>
              <a:ext cx="1699" cy="1262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/>
              <a:r>
                <a:rPr lang="zh-CN" altLang="en-US" sz="9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相关部门通过多规合一业务协同平台提出建设条件，以及需要开展的评估评价事项要求。</a:t>
              </a:r>
              <a:endParaRPr lang="zh-CN" altLang="en-US" sz="9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41027"/>
              </p:ext>
            </p:extLst>
          </p:nvPr>
        </p:nvGraphicFramePr>
        <p:xfrm>
          <a:off x="9575496" y="1990496"/>
          <a:ext cx="2088635" cy="856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771"/>
                <a:gridCol w="1604864"/>
              </a:tblGrid>
              <a:tr h="338916">
                <a:tc rowSpan="3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联合审图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建设施工图设计</a:t>
                      </a:r>
                      <a:r>
                        <a:rPr lang="zh-CN" altLang="en-US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6224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消防设计文件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5530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人防设计文件</a:t>
                      </a:r>
                    </a:p>
                  </a:txBody>
                  <a:tcPr marL="91542" marR="91542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5" name="矩形 44"/>
          <p:cNvSpPr/>
          <p:nvPr/>
        </p:nvSpPr>
        <p:spPr>
          <a:xfrm>
            <a:off x="6818135" y="1417199"/>
            <a:ext cx="1524396" cy="3686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00" b="1" dirty="0" smtClean="0">
                <a:solidFill>
                  <a:schemeClr val="tx1"/>
                </a:solidFill>
              </a:rPr>
              <a:t>供水、供电、燃气、排水、、通信等市政公用基础设施报装手续提前到开工前办理</a:t>
            </a:r>
            <a:endParaRPr lang="zh-CN" altLang="en-US" sz="700" b="1" dirty="0">
              <a:solidFill>
                <a:schemeClr val="tx1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12490450" y="1417199"/>
            <a:ext cx="1736487" cy="3686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00" b="1" dirty="0" smtClean="0">
                <a:solidFill>
                  <a:schemeClr val="tx1"/>
                </a:solidFill>
              </a:rPr>
              <a:t>供水、供电、燃气、排水、通信等市政公用基础设施竣工验收后直接办理接入事宜</a:t>
            </a:r>
            <a:endParaRPr lang="zh-CN" altLang="en-US" sz="700" b="1" dirty="0">
              <a:solidFill>
                <a:schemeClr val="tx1"/>
              </a:solidFill>
            </a:endParaRPr>
          </a:p>
        </p:txBody>
      </p:sp>
      <p:cxnSp>
        <p:nvCxnSpPr>
          <p:cNvPr id="2273" name="直接箭头连接符 2272"/>
          <p:cNvCxnSpPr>
            <a:stCxn id="45" idx="3"/>
            <a:endCxn id="122" idx="1"/>
          </p:cNvCxnSpPr>
          <p:nvPr/>
        </p:nvCxnSpPr>
        <p:spPr>
          <a:xfrm>
            <a:off x="8342531" y="1601548"/>
            <a:ext cx="41479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0" name="表格 139"/>
          <p:cNvGraphicFramePr/>
          <p:nvPr>
            <p:extLst>
              <p:ext uri="{D42A27DB-BD31-4B8C-83A1-F6EECF244321}">
                <p14:modId xmlns:p14="http://schemas.microsoft.com/office/powerpoint/2010/main" val="1097098787"/>
              </p:ext>
            </p:extLst>
          </p:nvPr>
        </p:nvGraphicFramePr>
        <p:xfrm>
          <a:off x="6488105" y="3473698"/>
          <a:ext cx="2357454" cy="163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673"/>
                <a:gridCol w="1322443"/>
                <a:gridCol w="458338"/>
              </a:tblGrid>
              <a:tr h="288032">
                <a:tc gridSpan="3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并联审批</a:t>
                      </a: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个工作日</a:t>
                      </a:r>
                      <a:endParaRPr lang="zh-CN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63" marR="91463" marT="45773" marB="4577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73" marB="4577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01263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相关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行业主管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73" marB="4577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sym typeface="+mn-ea"/>
                        </a:rPr>
                        <a:t>按需统一、限时征求交通运输、公安交管、消防、环卫、气象及供电、供水、燃气、通信等相关部门</a:t>
                      </a:r>
                    </a:p>
                  </a:txBody>
                  <a:tcPr marL="91463" marR="91463" marT="45773" marB="4577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73" marB="4577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57269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人防许可</a:t>
                      </a: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部门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3" marR="91463" marT="45570" marB="45570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应建或易地修建防空地下室的民用建筑项目许可</a:t>
                      </a:r>
                      <a:endParaRPr lang="zh-CN" altLang="en-US" sz="800" b="1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63" marR="91463" marT="45570" marB="455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</a:rPr>
                        <a:t>工作日</a:t>
                      </a:r>
                    </a:p>
                  </a:txBody>
                  <a:tcPr marL="91463" marR="91463" marT="45570" marB="455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92191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自然资源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建设工程规划许可证核发</a:t>
                      </a:r>
                      <a:endParaRPr lang="en-US" altLang="zh-CN" sz="800" b="1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（不含设计方案审查）</a:t>
                      </a:r>
                      <a:endParaRPr lang="zh-CN" altLang="en-US" sz="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sym typeface="+mn-ea"/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sym typeface="+mn-ea"/>
                        </a:rPr>
                        <a:t>工作日</a:t>
                      </a:r>
                    </a:p>
                  </a:txBody>
                  <a:tcPr marL="91463" marR="91463" marT="45727" marB="4572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7" name="右箭头 146"/>
          <p:cNvSpPr/>
          <p:nvPr/>
        </p:nvSpPr>
        <p:spPr>
          <a:xfrm>
            <a:off x="6011545" y="4553496"/>
            <a:ext cx="476560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0" name="右箭头 149"/>
          <p:cNvSpPr/>
          <p:nvPr/>
        </p:nvSpPr>
        <p:spPr>
          <a:xfrm>
            <a:off x="2416139" y="4553496"/>
            <a:ext cx="174984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1" name="圆角矩形 150"/>
          <p:cNvSpPr/>
          <p:nvPr/>
        </p:nvSpPr>
        <p:spPr>
          <a:xfrm>
            <a:off x="987379" y="4122283"/>
            <a:ext cx="1424941" cy="928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9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政府投资计划或经市政府审定的专项规划、行动计划</a:t>
            </a:r>
            <a:r>
              <a:rPr lang="zh-CN" altLang="en-US" sz="900" b="1" strike="noStrike" noProof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、市政</a:t>
            </a:r>
            <a:r>
              <a:rPr lang="zh-CN" altLang="en-US" sz="9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府常务会议纪</a:t>
            </a:r>
            <a:r>
              <a:rPr lang="zh-CN" altLang="en-US" sz="900" b="1" strike="noStrike" noProof="1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要、市政府决定事项通知书等政府文</a:t>
            </a:r>
            <a:r>
              <a:rPr lang="zh-CN" altLang="en-US" sz="9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件中明确的项目</a:t>
            </a:r>
          </a:p>
        </p:txBody>
      </p:sp>
      <p:sp>
        <p:nvSpPr>
          <p:cNvPr id="152" name="右箭头 151"/>
          <p:cNvSpPr/>
          <p:nvPr/>
        </p:nvSpPr>
        <p:spPr>
          <a:xfrm>
            <a:off x="8845559" y="4481488"/>
            <a:ext cx="637531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62" name="直接箭头连接符 161"/>
          <p:cNvCxnSpPr>
            <a:stCxn id="44" idx="2"/>
            <a:endCxn id="247" idx="0"/>
          </p:cNvCxnSpPr>
          <p:nvPr/>
        </p:nvCxnSpPr>
        <p:spPr>
          <a:xfrm>
            <a:off x="10619813" y="2846963"/>
            <a:ext cx="18549" cy="1307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95" name="文本框 117"/>
          <p:cNvSpPr txBox="1"/>
          <p:nvPr/>
        </p:nvSpPr>
        <p:spPr>
          <a:xfrm>
            <a:off x="6635750" y="9223490"/>
            <a:ext cx="2200275" cy="2143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第一、二、三阶段可并联或并行办理事项</a:t>
            </a:r>
          </a:p>
        </p:txBody>
      </p:sp>
      <p:grpSp>
        <p:nvGrpSpPr>
          <p:cNvPr id="159" name="组合 127"/>
          <p:cNvGrpSpPr/>
          <p:nvPr/>
        </p:nvGrpSpPr>
        <p:grpSpPr>
          <a:xfrm>
            <a:off x="5836561" y="9398201"/>
            <a:ext cx="2829602" cy="215250"/>
            <a:chOff x="1376" y="12635"/>
            <a:chExt cx="4153" cy="341"/>
          </a:xfrm>
        </p:grpSpPr>
        <p:sp>
          <p:nvSpPr>
            <p:cNvPr id="163" name="圆角矩形 162"/>
            <p:cNvSpPr/>
            <p:nvPr/>
          </p:nvSpPr>
          <p:spPr>
            <a:xfrm>
              <a:off x="1376" y="12635"/>
              <a:ext cx="4153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4" name="文本框 129"/>
            <p:cNvSpPr txBox="1"/>
            <p:nvPr/>
          </p:nvSpPr>
          <p:spPr>
            <a:xfrm>
              <a:off x="1376" y="12635"/>
              <a:ext cx="4153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建设工程文物保护和考古许可（文化广电旅游部门）</a:t>
              </a:r>
            </a:p>
          </p:txBody>
        </p:sp>
      </p:grpSp>
      <p:grpSp>
        <p:nvGrpSpPr>
          <p:cNvPr id="170" name="组合 127"/>
          <p:cNvGrpSpPr/>
          <p:nvPr/>
        </p:nvGrpSpPr>
        <p:grpSpPr>
          <a:xfrm>
            <a:off x="9575496" y="9645583"/>
            <a:ext cx="2299003" cy="215250"/>
            <a:chOff x="1376" y="12618"/>
            <a:chExt cx="4185" cy="34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71" name="圆角矩形 170"/>
            <p:cNvSpPr/>
            <p:nvPr/>
          </p:nvSpPr>
          <p:spPr>
            <a:xfrm>
              <a:off x="1376" y="12635"/>
              <a:ext cx="4153" cy="317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2" name="文本框 129"/>
            <p:cNvSpPr txBox="1"/>
            <p:nvPr/>
          </p:nvSpPr>
          <p:spPr>
            <a:xfrm>
              <a:off x="1408" y="12618"/>
              <a:ext cx="4153" cy="341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国有建设用地</a:t>
              </a:r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使用权首次登记（</a:t>
              </a:r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自然资源部门）</a:t>
              </a:r>
            </a:p>
          </p:txBody>
        </p:sp>
      </p:grpSp>
      <p:grpSp>
        <p:nvGrpSpPr>
          <p:cNvPr id="173" name="组合 127"/>
          <p:cNvGrpSpPr/>
          <p:nvPr/>
        </p:nvGrpSpPr>
        <p:grpSpPr>
          <a:xfrm>
            <a:off x="9575626" y="9367548"/>
            <a:ext cx="1659194" cy="225350"/>
            <a:chOff x="299" y="12595"/>
            <a:chExt cx="3215" cy="357"/>
          </a:xfrm>
        </p:grpSpPr>
        <p:sp>
          <p:nvSpPr>
            <p:cNvPr id="174" name="圆角矩形 173"/>
            <p:cNvSpPr/>
            <p:nvPr/>
          </p:nvSpPr>
          <p:spPr>
            <a:xfrm>
              <a:off x="299" y="12595"/>
              <a:ext cx="307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5" name="文本框 129"/>
            <p:cNvSpPr txBox="1"/>
            <p:nvPr/>
          </p:nvSpPr>
          <p:spPr>
            <a:xfrm>
              <a:off x="299" y="12611"/>
              <a:ext cx="3215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洪水影响评价审批（水务部门）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6" name="TextBox 3379"/>
          <p:cNvSpPr txBox="1">
            <a:spLocks noChangeArrowheads="1"/>
          </p:cNvSpPr>
          <p:nvPr/>
        </p:nvSpPr>
        <p:spPr bwMode="auto">
          <a:xfrm>
            <a:off x="11774517" y="10017819"/>
            <a:ext cx="646112" cy="277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dirty="0"/>
              <a:t>图例：</a:t>
            </a:r>
          </a:p>
        </p:txBody>
      </p:sp>
      <p:sp>
        <p:nvSpPr>
          <p:cNvPr id="177" name="矩形 176"/>
          <p:cNvSpPr/>
          <p:nvPr/>
        </p:nvSpPr>
        <p:spPr>
          <a:xfrm>
            <a:off x="12498705" y="10067989"/>
            <a:ext cx="436563" cy="1762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8" name="TextBox 150"/>
          <p:cNvSpPr txBox="1">
            <a:spLocks noChangeArrowheads="1"/>
          </p:cNvSpPr>
          <p:nvPr/>
        </p:nvSpPr>
        <p:spPr bwMode="auto">
          <a:xfrm>
            <a:off x="12274583" y="10208048"/>
            <a:ext cx="925203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900" dirty="0"/>
              <a:t>基本建设流程政府审批事项</a:t>
            </a:r>
          </a:p>
        </p:txBody>
      </p:sp>
      <p:sp>
        <p:nvSpPr>
          <p:cNvPr id="179" name="矩形 178"/>
          <p:cNvSpPr/>
          <p:nvPr/>
        </p:nvSpPr>
        <p:spPr>
          <a:xfrm>
            <a:off x="13453745" y="10073387"/>
            <a:ext cx="438150" cy="176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0" name="TextBox 152"/>
          <p:cNvSpPr txBox="1">
            <a:spLocks noChangeArrowheads="1"/>
          </p:cNvSpPr>
          <p:nvPr/>
        </p:nvSpPr>
        <p:spPr bwMode="auto">
          <a:xfrm>
            <a:off x="13260705" y="10288652"/>
            <a:ext cx="876346" cy="2308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900" dirty="0"/>
              <a:t>按需审批事项</a:t>
            </a:r>
          </a:p>
        </p:txBody>
      </p:sp>
      <p:sp>
        <p:nvSpPr>
          <p:cNvPr id="181" name="矩形 180"/>
          <p:cNvSpPr/>
          <p:nvPr/>
        </p:nvSpPr>
        <p:spPr>
          <a:xfrm>
            <a:off x="14306596" y="10067989"/>
            <a:ext cx="438150" cy="1762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2" name="TextBox 154"/>
          <p:cNvSpPr txBox="1">
            <a:spLocks noChangeArrowheads="1"/>
          </p:cNvSpPr>
          <p:nvPr/>
        </p:nvSpPr>
        <p:spPr bwMode="auto">
          <a:xfrm>
            <a:off x="14203409" y="10287064"/>
            <a:ext cx="644525" cy="230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900"/>
              <a:t>企业事项</a:t>
            </a:r>
          </a:p>
        </p:txBody>
      </p:sp>
      <p:cxnSp>
        <p:nvCxnSpPr>
          <p:cNvPr id="168" name="直接箭头连接符 167"/>
          <p:cNvCxnSpPr/>
          <p:nvPr/>
        </p:nvCxnSpPr>
        <p:spPr>
          <a:xfrm>
            <a:off x="1691357" y="3729772"/>
            <a:ext cx="8493" cy="392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直接箭头连接符 182"/>
          <p:cNvCxnSpPr/>
          <p:nvPr/>
        </p:nvCxnSpPr>
        <p:spPr>
          <a:xfrm flipH="1" flipV="1">
            <a:off x="1742442" y="5052572"/>
            <a:ext cx="1268" cy="1982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5" name="矩形 184"/>
          <p:cNvSpPr/>
          <p:nvPr/>
        </p:nvSpPr>
        <p:spPr>
          <a:xfrm>
            <a:off x="13478034" y="206509"/>
            <a:ext cx="1497806" cy="426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zh-CN" altLang="en-US" sz="1100" b="1" dirty="0">
                <a:solidFill>
                  <a:schemeClr val="tx1"/>
                </a:solidFill>
                <a:sym typeface="+mn-ea"/>
              </a:rPr>
              <a:t>政府</a:t>
            </a:r>
            <a:r>
              <a:rPr lang="zh-CN" altLang="en-US" sz="1100" b="1" dirty="0" smtClean="0">
                <a:solidFill>
                  <a:schemeClr val="tx1"/>
                </a:solidFill>
                <a:sym typeface="+mn-ea"/>
              </a:rPr>
              <a:t>投资</a:t>
            </a:r>
            <a:r>
              <a:rPr lang="zh-CN" altLang="en-US" sz="1100" b="1" dirty="0">
                <a:solidFill>
                  <a:schemeClr val="tx1"/>
                </a:solidFill>
                <a:sym typeface="+mn-ea"/>
              </a:rPr>
              <a:t>线性</a:t>
            </a:r>
            <a:r>
              <a:rPr lang="zh-CN" altLang="en-US" sz="1100" b="1" dirty="0" smtClean="0">
                <a:solidFill>
                  <a:schemeClr val="tx1"/>
                </a:solidFill>
                <a:sym typeface="+mn-ea"/>
              </a:rPr>
              <a:t>工程</a:t>
            </a:r>
            <a:r>
              <a:rPr lang="zh-CN" altLang="en-US" sz="1100" b="1" dirty="0">
                <a:solidFill>
                  <a:schemeClr val="tx1"/>
                </a:solidFill>
                <a:sym typeface="+mn-ea"/>
              </a:rPr>
              <a:t>类</a:t>
            </a:r>
            <a:endParaRPr lang="en-US" altLang="zh-CN" sz="11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187" name="直接箭头连接符 186"/>
          <p:cNvCxnSpPr/>
          <p:nvPr/>
        </p:nvCxnSpPr>
        <p:spPr>
          <a:xfrm flipH="1">
            <a:off x="7050037" y="5129882"/>
            <a:ext cx="1588" cy="650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8" name="表格 187"/>
          <p:cNvGraphicFramePr/>
          <p:nvPr/>
        </p:nvGraphicFramePr>
        <p:xfrm>
          <a:off x="6293952" y="5777954"/>
          <a:ext cx="1254284" cy="622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10"/>
                <a:gridCol w="916474"/>
              </a:tblGrid>
              <a:tr h="622786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</a:rPr>
                        <a:t>社会机构</a:t>
                      </a:r>
                      <a:endParaRPr lang="zh-CN" altLang="zh-CN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建设单位应自行委托测量单位进行建设工程放线</a:t>
                      </a:r>
                      <a:endParaRPr lang="zh-CN" altLang="en-US" sz="8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cxnSp>
        <p:nvCxnSpPr>
          <p:cNvPr id="190" name="直接箭头连接符 189"/>
          <p:cNvCxnSpPr/>
          <p:nvPr/>
        </p:nvCxnSpPr>
        <p:spPr>
          <a:xfrm>
            <a:off x="7560720" y="6074072"/>
            <a:ext cx="2119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6" name="表格 165"/>
          <p:cNvGraphicFramePr/>
          <p:nvPr/>
        </p:nvGraphicFramePr>
        <p:xfrm>
          <a:off x="3527227" y="1431538"/>
          <a:ext cx="1841697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627"/>
                <a:gridCol w="1572070"/>
              </a:tblGrid>
              <a:tr h="179668">
                <a:tc rowSpan="9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700" dirty="0">
                          <a:solidFill>
                            <a:schemeClr val="tx1"/>
                          </a:solidFill>
                        </a:rPr>
                        <a:t>编制评审文件</a:t>
                      </a:r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smtClean="0">
                          <a:solidFill>
                            <a:schemeClr val="tx1"/>
                          </a:solidFill>
                        </a:rPr>
                        <a:t>可行性研究</a:t>
                      </a:r>
                      <a:r>
                        <a:rPr lang="zh-CN" altLang="zh-CN" sz="600" dirty="0">
                          <a:solidFill>
                            <a:schemeClr val="tx1"/>
                          </a:solidFill>
                        </a:rPr>
                        <a:t>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压覆重要矿产资源评估报告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环境影响报告书（表）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固定资产投资项目节能报告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smtClean="0">
                          <a:solidFill>
                            <a:schemeClr val="tx1"/>
                          </a:solidFill>
                        </a:rPr>
                        <a:t>地</a:t>
                      </a:r>
                      <a:r>
                        <a:rPr lang="zh-CN" altLang="en-US" sz="600" b="1" smtClean="0">
                          <a:solidFill>
                            <a:schemeClr val="tx1"/>
                          </a:solidFill>
                        </a:rPr>
                        <a:t>质</a:t>
                      </a:r>
                      <a:r>
                        <a:rPr lang="zh-CN" altLang="zh-CN" sz="600" b="1" smtClean="0">
                          <a:solidFill>
                            <a:schemeClr val="tx1"/>
                          </a:solidFill>
                        </a:rPr>
                        <a:t>灾害</a:t>
                      </a: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危险性评估报告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洪水影响评价报告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水资源论证报告书（表）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B w="6350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600" b="1" dirty="0">
                          <a:solidFill>
                            <a:schemeClr val="tx1"/>
                          </a:solidFill>
                        </a:rPr>
                        <a:t>水土保持方案书（表）</a:t>
                      </a:r>
                    </a:p>
                  </a:txBody>
                  <a:tcPr>
                    <a:lnL w="6350">
                      <a:solidFill>
                        <a:schemeClr val="tx1"/>
                      </a:solidFill>
                      <a:prstDash val="soli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7966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建设项目用地预审与选址意见报告书</a:t>
                      </a:r>
                      <a:endParaRPr lang="zh-CN" altLang="zh-CN" sz="600" b="1" i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61842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zh-CN" altLang="zh-CN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社会稳定风险评估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94641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zh-CN" altLang="zh-CN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600" b="1" i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行业主管部门审查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chemeClr val="tx1"/>
                      </a:solidFill>
                      <a:prstDash val="solid"/>
                    </a:lnR>
                    <a:lnT w="6350">
                      <a:solidFill>
                        <a:schemeClr val="tx1"/>
                      </a:solidFill>
                      <a:prstDash val="solid"/>
                    </a:lnT>
                    <a:lnB w="635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/>
          <p:nvPr>
            <p:extLst>
              <p:ext uri="{D42A27DB-BD31-4B8C-83A1-F6EECF244321}">
                <p14:modId xmlns:p14="http://schemas.microsoft.com/office/powerpoint/2010/main" val="3178787317"/>
              </p:ext>
            </p:extLst>
          </p:nvPr>
        </p:nvGraphicFramePr>
        <p:xfrm>
          <a:off x="7775699" y="5780405"/>
          <a:ext cx="1206500" cy="63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"/>
                <a:gridCol w="762000"/>
              </a:tblGrid>
              <a:tr h="6375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</a:rPr>
                        <a:t>自然资源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zh-CN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委托</a:t>
                      </a:r>
                      <a:r>
                        <a:rPr lang="zh-CN" altLang="en-US" sz="800" dirty="0" smtClean="0">
                          <a:solidFill>
                            <a:srgbClr val="000000"/>
                          </a:solidFill>
                          <a:sym typeface="+mn-ea"/>
                        </a:rPr>
                        <a:t>第三方测绘机构</a:t>
                      </a: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sym typeface="+mn-ea"/>
                        </a:rPr>
                        <a:t>进行建设工程验线</a:t>
                      </a:r>
                      <a:endParaRPr lang="zh-CN" altLang="en-US" sz="8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91462" marR="91462" marT="45564" marB="45564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/>
          <p:nvPr>
            <p:extLst>
              <p:ext uri="{D42A27DB-BD31-4B8C-83A1-F6EECF244321}">
                <p14:modId xmlns:p14="http://schemas.microsoft.com/office/powerpoint/2010/main" val="873229123"/>
              </p:ext>
            </p:extLst>
          </p:nvPr>
        </p:nvGraphicFramePr>
        <p:xfrm>
          <a:off x="6266180" y="1961530"/>
          <a:ext cx="259634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66"/>
                <a:gridCol w="2050576"/>
              </a:tblGrid>
              <a:tr h="4572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>
                          <a:solidFill>
                            <a:schemeClr val="tx1"/>
                          </a:solidFill>
                        </a:rPr>
                        <a:t>社会机构</a:t>
                      </a: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dirty="0" smtClean="0">
                          <a:solidFill>
                            <a:srgbClr val="000000"/>
                          </a:solidFill>
                          <a:sym typeface="+mn-ea"/>
                        </a:rPr>
                        <a:t>建设工程设计方案技术审查</a:t>
                      </a:r>
                      <a:endParaRPr lang="zh-CN" altLang="zh-CN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5" name="表格 164"/>
          <p:cNvGraphicFramePr/>
          <p:nvPr>
            <p:extLst>
              <p:ext uri="{D42A27DB-BD31-4B8C-83A1-F6EECF244321}">
                <p14:modId xmlns:p14="http://schemas.microsoft.com/office/powerpoint/2010/main" val="337921445"/>
              </p:ext>
            </p:extLst>
          </p:nvPr>
        </p:nvGraphicFramePr>
        <p:xfrm>
          <a:off x="12563057" y="6930082"/>
          <a:ext cx="2125410" cy="1051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89"/>
                <a:gridCol w="1692921"/>
              </a:tblGrid>
              <a:tr h="42218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7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相关行业主管部门</a:t>
                      </a:r>
                    </a:p>
                  </a:txBody>
                  <a:tcPr marL="91525" marR="91525" marT="45688" marB="45688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按需统一</a:t>
                      </a:r>
                      <a:r>
                        <a:rPr lang="zh-CN" altLang="zh-CN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办理</a:t>
                      </a: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</a:rPr>
                        <a:t>人民防空工程竣工验收备案</a:t>
                      </a:r>
                      <a:r>
                        <a:rPr lang="zh-CN" altLang="en-US" sz="7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cs typeface="+mn-cs"/>
                          <a:sym typeface="+mn-ea"/>
                        </a:rPr>
                        <a:t>、</a:t>
                      </a:r>
                      <a:r>
                        <a:rPr lang="zh-CN" altLang="en-US" sz="7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cs typeface="+mn-cs"/>
                        </a:rPr>
                        <a:t>建设工程消防验收或备案</a:t>
                      </a:r>
                      <a:r>
                        <a:rPr lang="zh-CN" altLang="en-US" sz="7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cs typeface="+mn-cs"/>
                          <a:sym typeface="+mn-ea"/>
                        </a:rPr>
                        <a:t>、</a:t>
                      </a:r>
                      <a:r>
                        <a:rPr lang="zh-CN" altLang="zh-CN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城镇</a:t>
                      </a:r>
                      <a:r>
                        <a:rPr lang="zh-CN" altLang="zh-CN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排水与污水处理设施竣工验收备案、燃气设施建设工程竣工验收、国家安全事项竣工验收、</a:t>
                      </a:r>
                      <a:r>
                        <a:rPr lang="zh-CN" altLang="en-US" sz="700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环保设施验收、电梯验收、园林绿化工程验收、气象部门防雷装置竣工验收、生产建设项目水土保持设施验收备案等专项验收备案事项。</a:t>
                      </a:r>
                      <a:endParaRPr lang="zh-CN" altLang="zh-CN" sz="7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525" marR="91525" marT="45688" marB="45688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7" name="文本框 87"/>
          <p:cNvSpPr txBox="1"/>
          <p:nvPr/>
        </p:nvSpPr>
        <p:spPr>
          <a:xfrm>
            <a:off x="12524786" y="6714058"/>
            <a:ext cx="1993265" cy="2154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800" b="1" dirty="0">
                <a:latin typeface="Arial" panose="020B0604020202020204" pitchFamily="34" charset="0"/>
              </a:rPr>
              <a:t>第四阶段可并联或并行办理</a:t>
            </a:r>
            <a:r>
              <a:rPr lang="zh-CN" altLang="en-US" sz="800" b="1" dirty="0" smtClean="0">
                <a:latin typeface="Arial" panose="020B0604020202020204" pitchFamily="34" charset="0"/>
              </a:rPr>
              <a:t>事项</a:t>
            </a:r>
            <a:endParaRPr lang="en-US" altLang="zh-CN" sz="800" b="1" dirty="0">
              <a:latin typeface="Arial" panose="020B0604020202020204" pitchFamily="34" charset="0"/>
            </a:endParaRPr>
          </a:p>
        </p:txBody>
      </p:sp>
      <p:graphicFrame>
        <p:nvGraphicFramePr>
          <p:cNvPr id="141" name="表格 140"/>
          <p:cNvGraphicFramePr/>
          <p:nvPr>
            <p:extLst>
              <p:ext uri="{D42A27DB-BD31-4B8C-83A1-F6EECF244321}">
                <p14:modId xmlns:p14="http://schemas.microsoft.com/office/powerpoint/2010/main" val="1955230761"/>
              </p:ext>
            </p:extLst>
          </p:nvPr>
        </p:nvGraphicFramePr>
        <p:xfrm>
          <a:off x="12528227" y="4294931"/>
          <a:ext cx="2016224" cy="136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1080120"/>
              </a:tblGrid>
              <a:tr h="216024">
                <a:tc gridSpan="3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并联审批</a:t>
                      </a:r>
                      <a:r>
                        <a:rPr lang="en-US" altLang="zh-CN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个工作日</a:t>
                      </a:r>
                    </a:p>
                  </a:txBody>
                  <a:tcPr marL="91509" marR="91509" marT="45747" marB="4574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47" marB="4574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509" marR="91509" marT="45747" marB="4574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330895">
                <a:tc rowSpan="3"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联合验收（备案）</a:t>
                      </a:r>
                    </a:p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47" marB="45747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自然资源部门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47" marB="4574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规划条件核实（含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土地检查核验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509" marR="91509" marT="45747" marB="4574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355601">
                <a:tc v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01" marB="45701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城建档案部门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建设工程城建档案验收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0934">
                <a:tc vMerge="1"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01" marB="45701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住建</a:t>
                      </a:r>
                      <a:endParaRPr lang="en-US" altLang="zh-CN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部门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</a:rPr>
                        <a:t>工程竣工联合验收意见书、工程竣工验收备案</a:t>
                      </a:r>
                      <a:endParaRPr lang="zh-CN" altLang="en-US" sz="800" b="1" i="0" u="none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509" marR="91509" marT="45701" marB="4570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43" name="右箭头 142"/>
          <p:cNvSpPr/>
          <p:nvPr/>
        </p:nvSpPr>
        <p:spPr>
          <a:xfrm>
            <a:off x="11774517" y="4481810"/>
            <a:ext cx="750269" cy="34448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aphicFrame>
        <p:nvGraphicFramePr>
          <p:cNvPr id="158" name="表格 157"/>
          <p:cNvGraphicFramePr/>
          <p:nvPr>
            <p:extLst>
              <p:ext uri="{D42A27DB-BD31-4B8C-83A1-F6EECF244321}">
                <p14:modId xmlns:p14="http://schemas.microsoft.com/office/powerpoint/2010/main" val="562110630"/>
              </p:ext>
            </p:extLst>
          </p:nvPr>
        </p:nvGraphicFramePr>
        <p:xfrm>
          <a:off x="12528227" y="1918791"/>
          <a:ext cx="1533525" cy="228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06"/>
                <a:gridCol w="1295419"/>
              </a:tblGrid>
              <a:tr h="197888">
                <a:tc rowSpan="11"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建设单位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组织</a:t>
                      </a:r>
                      <a:r>
                        <a:rPr lang="zh-CN" altLang="en-US" sz="70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验收（按需）</a:t>
                      </a:r>
                      <a:endParaRPr lang="zh-CN" altLang="en-US" sz="7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工程质量竣工验收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工程消防竣工验收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人民防空工程竣工验收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环保验收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水土保持设施验收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30474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光纤到户通讯配套竣工验收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委托联合</a:t>
                      </a:r>
                      <a:r>
                        <a:rPr lang="zh-CN" altLang="en-US" sz="7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测绘</a:t>
                      </a:r>
                      <a:endParaRPr lang="zh-CN" altLang="en-US" sz="7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980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规划条件核实测量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人防测量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1978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1463" marR="91463" marT="45745" marB="45745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700" b="1" dirty="0">
                          <a:solidFill>
                            <a:schemeClr val="tx1"/>
                          </a:solidFill>
                          <a:latin typeface="+mn-ea"/>
                          <a:sym typeface="+mn-ea"/>
                        </a:rPr>
                        <a:t>不动产测绘</a:t>
                      </a:r>
                    </a:p>
                  </a:txBody>
                  <a:tcPr marL="91388" marR="91388" marT="45606" marB="45606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84" name="文本框 87"/>
          <p:cNvSpPr txBox="1"/>
          <p:nvPr/>
        </p:nvSpPr>
        <p:spPr>
          <a:xfrm>
            <a:off x="12381383" y="7984632"/>
            <a:ext cx="2451100" cy="213904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en-US" altLang="zh-CN" sz="800" dirty="0">
                <a:latin typeface="+mn-ea"/>
                <a:ea typeface="+mn-ea"/>
                <a:cs typeface="+mn-ea"/>
                <a:sym typeface="+mn-ea"/>
              </a:rPr>
              <a:t>备注 ：</a:t>
            </a:r>
            <a:endParaRPr lang="en-US" altLang="zh-CN" sz="800" dirty="0">
              <a:latin typeface="+mn-ea"/>
              <a:ea typeface="+mn-ea"/>
              <a:cs typeface="+mn-ea"/>
            </a:endParaRPr>
          </a:p>
          <a:p>
            <a:pPr>
              <a:lnSpc>
                <a:spcPts val="1000"/>
              </a:lnSpc>
              <a:defRPr/>
            </a:pPr>
            <a:r>
              <a:rPr lang="en-US" altLang="zh-CN" sz="800" dirty="0">
                <a:latin typeface="+mn-ea"/>
                <a:ea typeface="+mn-ea"/>
                <a:cs typeface="+mn-ea"/>
                <a:sym typeface="+mn-ea"/>
              </a:rPr>
              <a:t>1</a:t>
            </a:r>
            <a:r>
              <a:rPr lang="en-US" altLang="zh-CN" sz="800" dirty="0" smtClean="0">
                <a:latin typeface="+mn-ea"/>
                <a:ea typeface="+mn-ea"/>
                <a:cs typeface="+mn-ea"/>
                <a:sym typeface="+mn-ea"/>
              </a:rPr>
              <a:t>.</a:t>
            </a:r>
            <a:r>
              <a:rPr lang="zh-CN" altLang="en-US" sz="800" dirty="0"/>
              <a:t>本流程适用于政府投资线性工程类建设项目，包括市政道桥</a:t>
            </a:r>
            <a:r>
              <a:rPr lang="en-US" altLang="zh-CN" sz="800" dirty="0"/>
              <a:t>/</a:t>
            </a:r>
            <a:r>
              <a:rPr lang="zh-CN" altLang="en-US" sz="800" dirty="0"/>
              <a:t>管线、绿化设施、市政道路开设出入口工程。</a:t>
            </a:r>
          </a:p>
          <a:p>
            <a:pPr>
              <a:defRPr/>
            </a:pPr>
            <a:r>
              <a:rPr lang="en-US" altLang="zh-CN" sz="800" dirty="0" smtClean="0"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en-US" altLang="zh-CN" sz="800" dirty="0">
                <a:latin typeface="+mn-ea"/>
                <a:ea typeface="+mn-ea"/>
                <a:cs typeface="+mn-ea"/>
                <a:sym typeface="+mn-ea"/>
              </a:rPr>
              <a:t>.</a:t>
            </a:r>
            <a:r>
              <a:rPr lang="zh-CN" altLang="en-US" sz="800" dirty="0">
                <a:latin typeface="+mn-ea"/>
                <a:ea typeface="+mn-ea"/>
                <a:cs typeface="+mn-ea"/>
                <a:sym typeface="+mn-ea"/>
              </a:rPr>
              <a:t>本</a:t>
            </a:r>
            <a:r>
              <a:rPr lang="en-US" altLang="zh-CN" sz="800" dirty="0" err="1">
                <a:latin typeface="+mn-ea"/>
                <a:ea typeface="+mn-ea"/>
                <a:cs typeface="+mn-ea"/>
                <a:sym typeface="+mn-ea"/>
              </a:rPr>
              <a:t>流程图包括工程建设项目审批主要事项，未涵盖所有事项</a:t>
            </a:r>
            <a:r>
              <a:rPr lang="zh-CN" altLang="en-US" sz="800" dirty="0" smtClean="0"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zh-CN" altLang="en-US" sz="800" dirty="0">
                <a:latin typeface="+mn-ea"/>
              </a:rPr>
              <a:t>流程图时间只统计政府部门组织审批时间，委托或购买服务的技术审查时间</a:t>
            </a:r>
            <a:r>
              <a:rPr lang="zh-CN" altLang="en-US" sz="800" dirty="0" smtClean="0">
                <a:latin typeface="+mn-ea"/>
              </a:rPr>
              <a:t>、公</a:t>
            </a:r>
            <a:r>
              <a:rPr lang="zh-CN" altLang="en-US" sz="800" dirty="0">
                <a:latin typeface="+mn-ea"/>
              </a:rPr>
              <a:t>示时间、</a:t>
            </a:r>
            <a:r>
              <a:rPr lang="zh-CN" altLang="zh-CN" sz="800" dirty="0">
                <a:latin typeface="+mn-ea"/>
              </a:rPr>
              <a:t>专家评审、听证及市城乡规划委员会</a:t>
            </a:r>
            <a:r>
              <a:rPr lang="zh-CN" altLang="en-US" sz="800" dirty="0">
                <a:latin typeface="+mn-ea"/>
              </a:rPr>
              <a:t>等</a:t>
            </a:r>
            <a:r>
              <a:rPr lang="zh-CN" altLang="zh-CN" sz="800" dirty="0">
                <a:latin typeface="+mn-ea"/>
              </a:rPr>
              <a:t>特殊审核时间</a:t>
            </a:r>
            <a:r>
              <a:rPr lang="zh-CN" altLang="en-US" sz="800" dirty="0">
                <a:latin typeface="+mn-ea"/>
              </a:rPr>
              <a:t>及建设单位准备材料时间不计入用时。</a:t>
            </a:r>
            <a:endParaRPr lang="en-US" altLang="zh-CN" sz="800" dirty="0">
              <a:latin typeface="+mn-ea"/>
            </a:endParaRPr>
          </a:p>
          <a:p>
            <a:pPr>
              <a:lnSpc>
                <a:spcPts val="1000"/>
              </a:lnSpc>
            </a:pPr>
            <a:r>
              <a:rPr lang="en-US" altLang="zh-CN" sz="800" dirty="0" smtClean="0">
                <a:latin typeface="+mn-ea"/>
                <a:ea typeface="+mn-ea"/>
              </a:rPr>
              <a:t>3.</a:t>
            </a:r>
            <a:r>
              <a:rPr lang="en-US" altLang="zh-CN" sz="800" dirty="0"/>
              <a:t> </a:t>
            </a:r>
            <a:r>
              <a:rPr lang="zh-CN" altLang="en-US" sz="800" dirty="0" smtClean="0"/>
              <a:t>本</a:t>
            </a:r>
            <a:r>
              <a:rPr lang="zh-CN" altLang="en-US" sz="800" dirty="0"/>
              <a:t>流程适用于政府投资线性工程类建设项目，包括市政道桥</a:t>
            </a:r>
            <a:r>
              <a:rPr lang="en-US" altLang="zh-CN" sz="800" dirty="0"/>
              <a:t>/</a:t>
            </a:r>
            <a:r>
              <a:rPr lang="zh-CN" altLang="en-US" sz="800" dirty="0"/>
              <a:t>管线、绿化设施、市政道路开设出入口工程。</a:t>
            </a:r>
          </a:p>
          <a:p>
            <a:pPr>
              <a:lnSpc>
                <a:spcPts val="1000"/>
              </a:lnSpc>
              <a:defRPr/>
            </a:pPr>
            <a:r>
              <a:rPr lang="en-US" altLang="zh-CN" sz="800" dirty="0" smtClean="0">
                <a:latin typeface="+mn-ea"/>
                <a:sym typeface="+mn-ea"/>
              </a:rPr>
              <a:t>4.</a:t>
            </a:r>
            <a:r>
              <a:rPr lang="zh-CN" altLang="en-US" sz="800" dirty="0"/>
              <a:t>本流程图的</a:t>
            </a:r>
            <a:r>
              <a:rPr lang="zh-CN" altLang="zh-CN" sz="800" dirty="0"/>
              <a:t>国有建设用地供地审核是指核发国有建设用地批准书</a:t>
            </a:r>
            <a:r>
              <a:rPr lang="zh-CN" altLang="en-US" sz="800" dirty="0" smtClean="0"/>
              <a:t>。                                                  </a:t>
            </a:r>
            <a:r>
              <a:rPr lang="en-US" altLang="zh-CN" sz="800" dirty="0" smtClean="0">
                <a:latin typeface="+mn-ea"/>
                <a:ea typeface="+mn-ea"/>
                <a:cs typeface="+mn-ea"/>
                <a:sym typeface="+mn-ea"/>
              </a:rPr>
              <a:t>5.</a:t>
            </a:r>
            <a:r>
              <a:rPr lang="en-US" altLang="zh-CN" sz="800" dirty="0">
                <a:latin typeface="+mn-ea"/>
                <a:ea typeface="+mn-ea"/>
                <a:cs typeface="+mn-ea"/>
                <a:sym typeface="+mn-ea"/>
              </a:rPr>
              <a:t>部分事项非法定前后置关系，</a:t>
            </a:r>
            <a:r>
              <a:rPr lang="en-US" altLang="zh-CN" sz="800" dirty="0" smtClean="0">
                <a:latin typeface="+mn-ea"/>
                <a:ea typeface="+mn-ea"/>
                <a:cs typeface="+mn-ea"/>
                <a:sym typeface="+mn-ea"/>
              </a:rPr>
              <a:t>可参考本流程办理</a:t>
            </a:r>
            <a:r>
              <a:rPr lang="zh-CN" altLang="en-US" sz="800" dirty="0" smtClean="0">
                <a:latin typeface="+mn-ea"/>
                <a:ea typeface="+mn-ea"/>
                <a:cs typeface="+mn-ea"/>
                <a:sym typeface="+mn-ea"/>
              </a:rPr>
              <a:t>。</a:t>
            </a:r>
            <a:endParaRPr lang="zh-CN" altLang="en-US" sz="800" dirty="0"/>
          </a:p>
          <a:p>
            <a:pPr>
              <a:defRPr/>
            </a:pPr>
            <a:endParaRPr lang="zh-CN" altLang="en-US" sz="800" b="1" dirty="0">
              <a:latin typeface="+mn-ea"/>
              <a:ea typeface="+mn-ea"/>
            </a:endParaRPr>
          </a:p>
        </p:txBody>
      </p:sp>
      <p:cxnSp>
        <p:nvCxnSpPr>
          <p:cNvPr id="198" name="直接箭头连接符 197"/>
          <p:cNvCxnSpPr>
            <a:stCxn id="28" idx="2"/>
          </p:cNvCxnSpPr>
          <p:nvPr/>
        </p:nvCxnSpPr>
        <p:spPr>
          <a:xfrm flipH="1">
            <a:off x="7560721" y="2418730"/>
            <a:ext cx="3630" cy="1054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1" name="表格 190"/>
          <p:cNvGraphicFramePr/>
          <p:nvPr>
            <p:extLst>
              <p:ext uri="{D42A27DB-BD31-4B8C-83A1-F6EECF244321}">
                <p14:modId xmlns:p14="http://schemas.microsoft.com/office/powerpoint/2010/main" val="2849647000"/>
              </p:ext>
            </p:extLst>
          </p:nvPr>
        </p:nvGraphicFramePr>
        <p:xfrm>
          <a:off x="4607347" y="4146672"/>
          <a:ext cx="1360963" cy="141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51"/>
                <a:gridCol w="792088"/>
                <a:gridCol w="216024"/>
              </a:tblGrid>
              <a:tr h="1415258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</a:t>
                      </a:r>
                      <a:r>
                        <a:rPr lang="zh-CN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然资</a:t>
                      </a:r>
                      <a:r>
                        <a:rPr lang="zh-CN" altLang="zh-CN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源</a:t>
                      </a: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部门</a:t>
                      </a:r>
                      <a:endParaRPr lang="zh-CN" altLang="zh-CN" sz="8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+mn-ea"/>
                        </a:rPr>
                        <a:t>建设用地（含临时用地）规划许可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证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</a:t>
                      </a:r>
                      <a:r>
                        <a:rPr lang="zh-CN" altLang="en-US" sz="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工作日</a:t>
                      </a: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2" name="右箭头 191"/>
          <p:cNvSpPr/>
          <p:nvPr/>
        </p:nvSpPr>
        <p:spPr>
          <a:xfrm>
            <a:off x="4315720" y="4590067"/>
            <a:ext cx="291627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0" name="表格 199"/>
          <p:cNvGraphicFramePr/>
          <p:nvPr>
            <p:extLst>
              <p:ext uri="{D42A27DB-BD31-4B8C-83A1-F6EECF244321}">
                <p14:modId xmlns:p14="http://schemas.microsoft.com/office/powerpoint/2010/main" val="3543782597"/>
              </p:ext>
            </p:extLst>
          </p:nvPr>
        </p:nvGraphicFramePr>
        <p:xfrm>
          <a:off x="2651324" y="4158331"/>
          <a:ext cx="1664395" cy="1403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26"/>
                <a:gridCol w="1041540"/>
                <a:gridCol w="247629"/>
              </a:tblGrid>
              <a:tr h="1403599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800" b="1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</a:rPr>
                        <a:t>发</a:t>
                      </a:r>
                      <a:r>
                        <a:rPr lang="zh-CN" altLang="en-US" sz="800" b="1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</a:rPr>
                        <a:t>改部门</a:t>
                      </a:r>
                      <a:endParaRPr lang="zh-CN" altLang="en-US" sz="800" b="1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425575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政府投资项目审批</a:t>
                      </a: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（初步设计概算）</a:t>
                      </a:r>
                      <a:endParaRPr lang="zh-CN" altLang="zh-CN" sz="8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个</a:t>
                      </a:r>
                      <a:r>
                        <a:rPr lang="zh-CN" altLang="en-US" sz="8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工作日</a:t>
                      </a: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800" b="1" dirty="0">
                        <a:ln>
                          <a:noFill/>
                        </a:ln>
                        <a:solidFill>
                          <a:prstClr val="black"/>
                        </a:solidFill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2" name="圆角矩形 211"/>
          <p:cNvSpPr/>
          <p:nvPr/>
        </p:nvSpPr>
        <p:spPr>
          <a:xfrm>
            <a:off x="2660255" y="7866186"/>
            <a:ext cx="1819024" cy="3069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3" name="文本框 85"/>
          <p:cNvSpPr txBox="1"/>
          <p:nvPr/>
        </p:nvSpPr>
        <p:spPr>
          <a:xfrm>
            <a:off x="2591123" y="7866186"/>
            <a:ext cx="1949325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国家风景名胜区内重大建设工程项目选址方案核准（风景名胜管理部门）</a:t>
            </a:r>
          </a:p>
        </p:txBody>
      </p:sp>
      <p:sp>
        <p:nvSpPr>
          <p:cNvPr id="214" name="圆角矩形 213"/>
          <p:cNvSpPr/>
          <p:nvPr/>
        </p:nvSpPr>
        <p:spPr>
          <a:xfrm>
            <a:off x="2632636" y="8222765"/>
            <a:ext cx="3392628" cy="291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" name="文本框 85"/>
          <p:cNvSpPr txBox="1"/>
          <p:nvPr/>
        </p:nvSpPr>
        <p:spPr>
          <a:xfrm>
            <a:off x="2689536" y="8226226"/>
            <a:ext cx="3308302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申请在地方级自然保护区修筑设施审批、建设工程永久占用林地审核、建设工程临时占用林地审批（林业部门）</a:t>
            </a:r>
          </a:p>
        </p:txBody>
      </p:sp>
      <p:grpSp>
        <p:nvGrpSpPr>
          <p:cNvPr id="216" name="组合 127"/>
          <p:cNvGrpSpPr/>
          <p:nvPr/>
        </p:nvGrpSpPr>
        <p:grpSpPr>
          <a:xfrm>
            <a:off x="2656773" y="6930082"/>
            <a:ext cx="1687195" cy="226953"/>
            <a:chOff x="306" y="12636"/>
            <a:chExt cx="1242" cy="237"/>
          </a:xfrm>
        </p:grpSpPr>
        <p:sp>
          <p:nvSpPr>
            <p:cNvPr id="217" name="圆角矩形 216"/>
            <p:cNvSpPr/>
            <p:nvPr/>
          </p:nvSpPr>
          <p:spPr>
            <a:xfrm>
              <a:off x="306" y="12636"/>
              <a:ext cx="1242" cy="23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8" name="文本框 129"/>
            <p:cNvSpPr txBox="1"/>
            <p:nvPr/>
          </p:nvSpPr>
          <p:spPr>
            <a:xfrm>
              <a:off x="348" y="12636"/>
              <a:ext cx="1197" cy="2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项目建议书审批（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发改部门）</a:t>
              </a:r>
            </a:p>
          </p:txBody>
        </p:sp>
      </p:grpSp>
      <p:grpSp>
        <p:nvGrpSpPr>
          <p:cNvPr id="219" name="组合 127"/>
          <p:cNvGrpSpPr/>
          <p:nvPr/>
        </p:nvGrpSpPr>
        <p:grpSpPr>
          <a:xfrm>
            <a:off x="4535602" y="7860272"/>
            <a:ext cx="1520134" cy="312504"/>
            <a:chOff x="177" y="12727"/>
            <a:chExt cx="1431" cy="290"/>
          </a:xfrm>
        </p:grpSpPr>
        <p:sp>
          <p:nvSpPr>
            <p:cNvPr id="220" name="圆角矩形 219"/>
            <p:cNvSpPr/>
            <p:nvPr/>
          </p:nvSpPr>
          <p:spPr>
            <a:xfrm>
              <a:off x="177" y="12727"/>
              <a:ext cx="1389" cy="29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1" name="文本框 129"/>
            <p:cNvSpPr txBox="1"/>
            <p:nvPr/>
          </p:nvSpPr>
          <p:spPr>
            <a:xfrm>
              <a:off x="182" y="12792"/>
              <a:ext cx="1426" cy="2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节能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评估（发改部门）</a:t>
              </a:r>
            </a:p>
          </p:txBody>
        </p:sp>
      </p:grpSp>
      <p:grpSp>
        <p:nvGrpSpPr>
          <p:cNvPr id="222" name="组合 127"/>
          <p:cNvGrpSpPr/>
          <p:nvPr/>
        </p:nvGrpSpPr>
        <p:grpSpPr>
          <a:xfrm>
            <a:off x="4463331" y="6930141"/>
            <a:ext cx="1556998" cy="231539"/>
            <a:chOff x="299" y="12622"/>
            <a:chExt cx="1318" cy="214"/>
          </a:xfrm>
        </p:grpSpPr>
        <p:sp>
          <p:nvSpPr>
            <p:cNvPr id="223" name="圆角矩形 222"/>
            <p:cNvSpPr/>
            <p:nvPr/>
          </p:nvSpPr>
          <p:spPr>
            <a:xfrm>
              <a:off x="299" y="12622"/>
              <a:ext cx="1318" cy="20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800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4" name="文本框 129"/>
            <p:cNvSpPr txBox="1"/>
            <p:nvPr/>
          </p:nvSpPr>
          <p:spPr>
            <a:xfrm>
              <a:off x="338" y="12637"/>
              <a:ext cx="1260" cy="1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noProof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可行性研究报告（</a:t>
              </a:r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发改部门）</a:t>
              </a:r>
            </a:p>
          </p:txBody>
        </p:sp>
      </p:grpSp>
      <p:sp>
        <p:nvSpPr>
          <p:cNvPr id="226" name="圆角矩形 225"/>
          <p:cNvSpPr/>
          <p:nvPr/>
        </p:nvSpPr>
        <p:spPr>
          <a:xfrm>
            <a:off x="4460731" y="7188029"/>
            <a:ext cx="1550390" cy="3626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8" name="组合 127"/>
          <p:cNvGrpSpPr/>
          <p:nvPr/>
        </p:nvGrpSpPr>
        <p:grpSpPr>
          <a:xfrm>
            <a:off x="2591123" y="7196547"/>
            <a:ext cx="1880655" cy="342808"/>
            <a:chOff x="254" y="12611"/>
            <a:chExt cx="1377" cy="375"/>
          </a:xfrm>
        </p:grpSpPr>
        <p:sp>
          <p:nvSpPr>
            <p:cNvPr id="229" name="圆角矩形 228"/>
            <p:cNvSpPr/>
            <p:nvPr/>
          </p:nvSpPr>
          <p:spPr>
            <a:xfrm>
              <a:off x="299" y="12615"/>
              <a:ext cx="1244" cy="37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0" name="文本框 129"/>
            <p:cNvSpPr txBox="1"/>
            <p:nvPr/>
          </p:nvSpPr>
          <p:spPr>
            <a:xfrm>
              <a:off x="254" y="12611"/>
              <a:ext cx="1377" cy="3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建设项目用地预审与选址意见书</a:t>
              </a:r>
            </a:p>
            <a:p>
              <a:r>
                <a:rPr lang="zh-CN" altLang="en-US" sz="800" b="1" noProof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（自然资源部门）</a:t>
              </a:r>
            </a:p>
          </p:txBody>
        </p:sp>
      </p:grpSp>
      <p:sp>
        <p:nvSpPr>
          <p:cNvPr id="231" name="圆角矩形 230"/>
          <p:cNvSpPr/>
          <p:nvPr/>
        </p:nvSpPr>
        <p:spPr>
          <a:xfrm>
            <a:off x="2656773" y="7578154"/>
            <a:ext cx="3341065" cy="2614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2" name="文本框 129"/>
          <p:cNvSpPr txBox="1"/>
          <p:nvPr/>
        </p:nvSpPr>
        <p:spPr>
          <a:xfrm>
            <a:off x="4429371" y="7182966"/>
            <a:ext cx="1513164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涉及国家安全事项的建设项目管控要求（国安部门</a:t>
            </a:r>
            <a:r>
              <a:rPr lang="zh-CN" altLang="en-US" sz="800" b="1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800" b="1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3" name="圆角矩形 232"/>
          <p:cNvSpPr/>
          <p:nvPr/>
        </p:nvSpPr>
        <p:spPr>
          <a:xfrm>
            <a:off x="2769687" y="8823240"/>
            <a:ext cx="1765652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4" name="圆角矩形 233"/>
          <p:cNvSpPr/>
          <p:nvPr/>
        </p:nvSpPr>
        <p:spPr>
          <a:xfrm>
            <a:off x="4685436" y="8823240"/>
            <a:ext cx="2514199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" name="文本框 85"/>
          <p:cNvSpPr txBox="1"/>
          <p:nvPr/>
        </p:nvSpPr>
        <p:spPr>
          <a:xfrm>
            <a:off x="4669543" y="8825145"/>
            <a:ext cx="260210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修建跨越、穿越航道建筑物审批、修建临河、临湖建筑审批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（航道部门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36" name="圆角矩形 235"/>
          <p:cNvSpPr/>
          <p:nvPr/>
        </p:nvSpPr>
        <p:spPr>
          <a:xfrm>
            <a:off x="7415659" y="8823240"/>
            <a:ext cx="1402715" cy="3390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7" name="文本框 85"/>
          <p:cNvSpPr txBox="1"/>
          <p:nvPr/>
        </p:nvSpPr>
        <p:spPr>
          <a:xfrm>
            <a:off x="7427451" y="8825145"/>
            <a:ext cx="135636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宗教活动场所内改建或新建建筑物审批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（民宗部门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38" name="文本框 85"/>
          <p:cNvSpPr txBox="1"/>
          <p:nvPr/>
        </p:nvSpPr>
        <p:spPr>
          <a:xfrm>
            <a:off x="2728692" y="8823776"/>
            <a:ext cx="1734639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国有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建设用地供地审核（自然资源部门）</a:t>
            </a:r>
          </a:p>
        </p:txBody>
      </p:sp>
      <p:graphicFrame>
        <p:nvGraphicFramePr>
          <p:cNvPr id="247" name="表格 246"/>
          <p:cNvGraphicFramePr/>
          <p:nvPr>
            <p:extLst>
              <p:ext uri="{D42A27DB-BD31-4B8C-83A1-F6EECF244321}">
                <p14:modId xmlns:p14="http://schemas.microsoft.com/office/powerpoint/2010/main" val="3956245076"/>
              </p:ext>
            </p:extLst>
          </p:nvPr>
        </p:nvGraphicFramePr>
        <p:xfrm>
          <a:off x="9503891" y="4154214"/>
          <a:ext cx="2268943" cy="1119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652"/>
                <a:gridCol w="956651"/>
                <a:gridCol w="721640"/>
              </a:tblGrid>
              <a:tr h="1119684"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住建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部门</a:t>
                      </a:r>
                    </a:p>
                  </a:txBody>
                  <a:tcPr marL="91487" marR="91487" marT="45683" marB="45683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1" i="0" u="non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建设工程施工许可证核发（含质量监督手续）</a:t>
                      </a:r>
                    </a:p>
                  </a:txBody>
                  <a:tcPr marL="91487" marR="91487" marT="45683" marB="4568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75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zh-CN" sz="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个工作日</a:t>
                      </a:r>
                    </a:p>
                  </a:txBody>
                  <a:tcPr marL="91487" marR="91487" marT="45683" marB="4568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4" name="文本框 129"/>
          <p:cNvSpPr txBox="1"/>
          <p:nvPr/>
        </p:nvSpPr>
        <p:spPr>
          <a:xfrm>
            <a:off x="2591122" y="7527632"/>
            <a:ext cx="3464614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需要履行项目核准手续的依法必须招标的勘察、设计、监理等与工程有关的服务招标范围、招标方式和招标组织形式的提前单独核准</a:t>
            </a:r>
            <a:r>
              <a:rPr lang="zh-CN" altLang="en-US" sz="800" b="1" noProof="1">
                <a:latin typeface="微软雅黑" panose="020B0503020204020204" pitchFamily="34" charset="-122"/>
                <a:ea typeface="微软雅黑" panose="020B0503020204020204" pitchFamily="34" charset="-122"/>
              </a:rPr>
              <a:t>（发改</a:t>
            </a:r>
            <a:r>
              <a:rPr lang="zh-CN" altLang="en-US" sz="800" b="1" noProof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部门）</a:t>
            </a:r>
            <a:endParaRPr lang="zh-CN" altLang="en-US" sz="800" b="1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6292850" y="6714058"/>
            <a:ext cx="264795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文本框 83"/>
          <p:cNvSpPr txBox="1"/>
          <p:nvPr/>
        </p:nvSpPr>
        <p:spPr>
          <a:xfrm>
            <a:off x="6839595" y="6714058"/>
            <a:ext cx="1686401" cy="2143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第二阶段可并联或并行办理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事项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8" name="圆角矩形 147"/>
          <p:cNvSpPr/>
          <p:nvPr/>
        </p:nvSpPr>
        <p:spPr>
          <a:xfrm>
            <a:off x="6394238" y="7362904"/>
            <a:ext cx="2447925" cy="2015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文本框 95"/>
          <p:cNvSpPr txBox="1"/>
          <p:nvPr/>
        </p:nvSpPr>
        <p:spPr>
          <a:xfrm>
            <a:off x="6671171" y="7362904"/>
            <a:ext cx="1968624" cy="2143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入河排污口设置审核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（生态环境部门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grpSp>
        <p:nvGrpSpPr>
          <p:cNvPr id="153" name="组合 100"/>
          <p:cNvGrpSpPr/>
          <p:nvPr/>
        </p:nvGrpSpPr>
        <p:grpSpPr>
          <a:xfrm>
            <a:off x="6361960" y="7650936"/>
            <a:ext cx="2490787" cy="214312"/>
            <a:chOff x="10029" y="12596"/>
            <a:chExt cx="3922" cy="337"/>
          </a:xfrm>
        </p:grpSpPr>
        <p:sp>
          <p:nvSpPr>
            <p:cNvPr id="156" name="圆角矩形 155"/>
            <p:cNvSpPr/>
            <p:nvPr/>
          </p:nvSpPr>
          <p:spPr>
            <a:xfrm>
              <a:off x="10095" y="12606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7" name="文本框 102"/>
            <p:cNvSpPr txBox="1"/>
            <p:nvPr/>
          </p:nvSpPr>
          <p:spPr>
            <a:xfrm>
              <a:off x="10029" y="12596"/>
              <a:ext cx="3841" cy="3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占用农业灌溉水源、灌排工程设施审批（水务部门）</a:t>
              </a:r>
            </a:p>
          </p:txBody>
        </p:sp>
      </p:grpSp>
      <p:grpSp>
        <p:nvGrpSpPr>
          <p:cNvPr id="160" name="组合 103"/>
          <p:cNvGrpSpPr/>
          <p:nvPr/>
        </p:nvGrpSpPr>
        <p:grpSpPr>
          <a:xfrm>
            <a:off x="6407140" y="7938968"/>
            <a:ext cx="2489516" cy="215250"/>
            <a:chOff x="10062" y="12274"/>
            <a:chExt cx="3920" cy="341"/>
          </a:xfrm>
        </p:grpSpPr>
        <p:sp>
          <p:nvSpPr>
            <p:cNvPr id="161" name="圆角矩形 160"/>
            <p:cNvSpPr/>
            <p:nvPr/>
          </p:nvSpPr>
          <p:spPr>
            <a:xfrm>
              <a:off x="10062" y="12274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6" name="文本框 105"/>
            <p:cNvSpPr txBox="1"/>
            <p:nvPr/>
          </p:nvSpPr>
          <p:spPr>
            <a:xfrm>
              <a:off x="10141" y="12274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地名命名核准（命名业务主管部门）</a:t>
              </a:r>
              <a:endPara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9" name="组合 103"/>
          <p:cNvGrpSpPr/>
          <p:nvPr/>
        </p:nvGrpSpPr>
        <p:grpSpPr>
          <a:xfrm>
            <a:off x="6402705" y="8227000"/>
            <a:ext cx="2489516" cy="215250"/>
            <a:chOff x="10062" y="12274"/>
            <a:chExt cx="3920" cy="341"/>
          </a:xfrm>
        </p:grpSpPr>
        <p:sp>
          <p:nvSpPr>
            <p:cNvPr id="193" name="圆角矩形 192"/>
            <p:cNvSpPr/>
            <p:nvPr/>
          </p:nvSpPr>
          <p:spPr>
            <a:xfrm>
              <a:off x="10062" y="12274"/>
              <a:ext cx="3856" cy="31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4" name="文本框 105"/>
            <p:cNvSpPr txBox="1"/>
            <p:nvPr/>
          </p:nvSpPr>
          <p:spPr>
            <a:xfrm>
              <a:off x="10141" y="12274"/>
              <a:ext cx="3841" cy="3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zh-CN" altLang="en-US" sz="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涉及国</a:t>
              </a:r>
              <a:r>
                <a:rPr lang="zh-CN" altLang="en-US" sz="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家安全事项的建设项目审批（国安部门）</a:t>
              </a:r>
            </a:p>
          </p:txBody>
        </p:sp>
      </p:grpSp>
      <p:sp>
        <p:nvSpPr>
          <p:cNvPr id="195" name="圆角矩形 194"/>
          <p:cNvSpPr/>
          <p:nvPr/>
        </p:nvSpPr>
        <p:spPr>
          <a:xfrm>
            <a:off x="6407140" y="7072387"/>
            <a:ext cx="2428885" cy="1969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建设项目环境影响评价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审批（生态环境部门）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6" name="文本框 87"/>
          <p:cNvSpPr txBox="1"/>
          <p:nvPr/>
        </p:nvSpPr>
        <p:spPr>
          <a:xfrm>
            <a:off x="9394160" y="6714058"/>
            <a:ext cx="2647950" cy="21544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第三阶段可并联或并行办理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事项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7" name="圆角矩形 196"/>
          <p:cNvSpPr/>
          <p:nvPr/>
        </p:nvSpPr>
        <p:spPr>
          <a:xfrm>
            <a:off x="9230285" y="7578154"/>
            <a:ext cx="2938642" cy="216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市政设施建设类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审批  （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住建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部门或城管部门</a:t>
            </a:r>
            <a:r>
              <a:rPr lang="zh-CN" altLang="en-US" sz="800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800" strike="noStrike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9" name="圆角矩形 198"/>
          <p:cNvSpPr/>
          <p:nvPr/>
        </p:nvSpPr>
        <p:spPr>
          <a:xfrm>
            <a:off x="9211879" y="8461733"/>
            <a:ext cx="2953068" cy="2987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工程建设需要拆除、改动、迁移供水、排水与污水处理设施审核（供排水主管部门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01" name="圆角矩形 200"/>
          <p:cNvSpPr/>
          <p:nvPr/>
        </p:nvSpPr>
        <p:spPr>
          <a:xfrm>
            <a:off x="9215859" y="7866186"/>
            <a:ext cx="2953068" cy="2296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工程建设涉及城市绿地、树木</a:t>
            </a:r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审批（住建</a:t>
            </a:r>
            <a:r>
              <a:rPr lang="zh-CN" altLang="en-US" sz="800" b="1" noProof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部门或城管部门）</a:t>
            </a:r>
          </a:p>
        </p:txBody>
      </p:sp>
      <p:sp>
        <p:nvSpPr>
          <p:cNvPr id="202" name="圆角矩形 201"/>
          <p:cNvSpPr/>
          <p:nvPr/>
        </p:nvSpPr>
        <p:spPr>
          <a:xfrm>
            <a:off x="9225406" y="8181902"/>
            <a:ext cx="2948400" cy="20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b="1" noProof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特殊建设工程消防设计审查（住建部门）</a:t>
            </a:r>
            <a:endParaRPr lang="zh-CN" altLang="en-US" sz="800" b="1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3" name="圆角矩形 202"/>
          <p:cNvSpPr/>
          <p:nvPr/>
        </p:nvSpPr>
        <p:spPr>
          <a:xfrm>
            <a:off x="9222159" y="8831801"/>
            <a:ext cx="2953068" cy="2248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占用利用公路、公路用地、公路附属设施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的审批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交通部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04" name="圆角矩形 203"/>
          <p:cNvSpPr/>
          <p:nvPr/>
        </p:nvSpPr>
        <p:spPr>
          <a:xfrm>
            <a:off x="9215859" y="7295901"/>
            <a:ext cx="2953068" cy="2102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污水排入排水管网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许可证（</a:t>
            </a:r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排水主管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05" name="圆角矩形 204"/>
          <p:cNvSpPr/>
          <p:nvPr/>
        </p:nvSpPr>
        <p:spPr>
          <a:xfrm>
            <a:off x="9220527" y="6980744"/>
            <a:ext cx="2944486" cy="2242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ctr"/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城市建筑垃圾处置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核准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zh-CN" altLang="en-US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住建</a:t>
            </a:r>
            <a:r>
              <a:rPr lang="en-US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城管</a:t>
            </a:r>
            <a:r>
              <a:rPr lang="zh-CN" altLang="zh-CN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</a:t>
            </a:r>
            <a:r>
              <a:rPr lang="zh-CN" altLang="en-US" sz="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lang="zh-CN" altLang="zh-CN" sz="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06" name="矩形 205"/>
          <p:cNvSpPr/>
          <p:nvPr/>
        </p:nvSpPr>
        <p:spPr>
          <a:xfrm>
            <a:off x="9143851" y="6714058"/>
            <a:ext cx="3125937" cy="24705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DRiMzJmMjY4YjI0OTVjMDRjOWU5NjliNzQ2MjIwMTQ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2398</Words>
  <Application>Microsoft Office PowerPoint</Application>
  <PresentationFormat>自定义</PresentationFormat>
  <Paragraphs>272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1_默认设计模板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Chinese User</cp:lastModifiedBy>
  <cp:revision>229</cp:revision>
  <cp:lastPrinted>2019-07-26T03:48:00Z</cp:lastPrinted>
  <dcterms:created xsi:type="dcterms:W3CDTF">2019-06-25T02:01:00Z</dcterms:created>
  <dcterms:modified xsi:type="dcterms:W3CDTF">2024-01-02T02:03:33Z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2D62DB88AA3A4F0C838E12BDE63661F0_12</vt:lpwstr>
  </property>
</Properties>
</file>